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84" r:id="rId4"/>
    <p:sldId id="283" r:id="rId5"/>
    <p:sldId id="282" r:id="rId6"/>
    <p:sldId id="266" r:id="rId7"/>
    <p:sldId id="267" r:id="rId8"/>
    <p:sldId id="268" r:id="rId9"/>
    <p:sldId id="261" r:id="rId10"/>
    <p:sldId id="274" r:id="rId11"/>
    <p:sldId id="285" r:id="rId12"/>
    <p:sldId id="275" r:id="rId13"/>
    <p:sldId id="287" r:id="rId14"/>
    <p:sldId id="288" r:id="rId15"/>
    <p:sldId id="289" r:id="rId16"/>
    <p:sldId id="290" r:id="rId17"/>
    <p:sldId id="291" r:id="rId18"/>
    <p:sldId id="292" r:id="rId19"/>
    <p:sldId id="293" r:id="rId20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9A00"/>
    <a:srgbClr val="009216"/>
    <a:srgbClr val="818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16" autoAdjust="0"/>
    <p:restoredTop sz="95097" autoAdjust="0"/>
  </p:normalViewPr>
  <p:slideViewPr>
    <p:cSldViewPr>
      <p:cViewPr varScale="1">
        <p:scale>
          <a:sx n="109" d="100"/>
          <a:sy n="109" d="100"/>
        </p:scale>
        <p:origin x="708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66C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066CC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6C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0066CC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6C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6C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144" y="0"/>
            <a:ext cx="3296412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739" y="176911"/>
            <a:ext cx="11534648" cy="12686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66C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97859" y="1548511"/>
            <a:ext cx="7969884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0066CC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enter-intellect.ru/olimpiady/malye-olimpiady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yandex.ru/u/67696d55eb6146dc493b36a2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yandex.ru/u/676aa60cf47e733f0d193cec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er-intellect.ru/upload/files/docs/vseros/2024-2025/doc/instruction_2025_3623.pdf" TargetMode="External"/><Relationship Id="rId2" Type="http://schemas.openxmlformats.org/officeDocument/2006/relationships/hyperlink" Target="https://center-intellect.ru/upload/files/docs/vseros/2024-2025/doc/quote_2025_3648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er-intellect.ru/upload/files/docs/vseros/2024-2025/doc/quote_2025_3630.pdf" TargetMode="External"/><Relationship Id="rId2" Type="http://schemas.openxmlformats.org/officeDocument/2006/relationships/hyperlink" Target="https://center-intellect.ru/upload/files/docs/vseros/2024-2025/doc/quote_2025_3635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er-intellect.ru/olimpiady/olimpiada-maksvella/" TargetMode="External"/><Relationship Id="rId2" Type="http://schemas.openxmlformats.org/officeDocument/2006/relationships/hyperlink" Target="https://center-intellect.ru/olimpiady/olimpiada-eyler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enter-intellect.ru/olimpiady/olimpiada-struv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pPsQcA9oXVvKQBC27" TargetMode="External"/><Relationship Id="rId2" Type="http://schemas.openxmlformats.org/officeDocument/2006/relationships/hyperlink" Target="https://&#1088;47.&#1085;&#1072;&#1074;&#1080;&#1075;&#1072;&#1090;&#1086;&#1088;.&#1076;&#1077;&#1090;&#1080;/activity/3184/?date=2025-01-1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enter-intellect.ru/vsosh/sroki-regionalnogo-etap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2758438"/>
            <a:ext cx="4099560" cy="409956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01367" y="1925192"/>
            <a:ext cx="8065134" cy="1688464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 algn="ctr">
              <a:lnSpc>
                <a:spcPts val="3890"/>
              </a:lnSpc>
              <a:spcBef>
                <a:spcPts val="585"/>
              </a:spcBef>
            </a:pPr>
            <a:r>
              <a:rPr sz="3600" dirty="0"/>
              <a:t>Региональный</a:t>
            </a:r>
            <a:r>
              <a:rPr sz="3600" spc="-75" dirty="0"/>
              <a:t> </a:t>
            </a:r>
            <a:r>
              <a:rPr sz="3600" dirty="0"/>
              <a:t>этап</a:t>
            </a:r>
            <a:r>
              <a:rPr sz="3600" spc="-75" dirty="0"/>
              <a:t> </a:t>
            </a:r>
            <a:r>
              <a:rPr sz="3600" spc="-25" dirty="0"/>
              <a:t>всероссийской </a:t>
            </a:r>
            <a:r>
              <a:rPr sz="3600" dirty="0"/>
              <a:t>олимпиады</a:t>
            </a:r>
            <a:r>
              <a:rPr sz="3600" spc="-125" dirty="0"/>
              <a:t> </a:t>
            </a:r>
            <a:r>
              <a:rPr sz="3600" spc="-10" dirty="0"/>
              <a:t>школьников</a:t>
            </a:r>
            <a:endParaRPr sz="3600"/>
          </a:p>
          <a:p>
            <a:pPr marL="1905" algn="ctr">
              <a:lnSpc>
                <a:spcPct val="100000"/>
              </a:lnSpc>
              <a:spcBef>
                <a:spcPts val="509"/>
              </a:spcBef>
            </a:pPr>
            <a:r>
              <a:rPr sz="3600" dirty="0"/>
              <a:t>2024/2025</a:t>
            </a:r>
            <a:r>
              <a:rPr sz="3600" spc="-125" dirty="0"/>
              <a:t> </a:t>
            </a:r>
            <a:r>
              <a:rPr sz="3600" dirty="0"/>
              <a:t>учебный</a:t>
            </a:r>
            <a:r>
              <a:rPr sz="3600" spc="-110" dirty="0"/>
              <a:t> </a:t>
            </a:r>
            <a:r>
              <a:rPr sz="3600" spc="-25" dirty="0"/>
              <a:t>год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8520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Проживание</a:t>
            </a:r>
          </a:p>
        </p:txBody>
      </p:sp>
      <p:sp>
        <p:nvSpPr>
          <p:cNvPr id="3" name="object 3"/>
          <p:cNvSpPr/>
          <p:nvPr/>
        </p:nvSpPr>
        <p:spPr>
          <a:xfrm>
            <a:off x="3352800" y="811212"/>
            <a:ext cx="8382001" cy="5970587"/>
          </a:xfrm>
          <a:custGeom>
            <a:avLst/>
            <a:gdLst/>
            <a:ahLst/>
            <a:cxnLst/>
            <a:rect l="l" t="t" r="r" b="b"/>
            <a:pathLst>
              <a:path w="8138159" h="2246629">
                <a:moveTo>
                  <a:pt x="0" y="2246376"/>
                </a:moveTo>
                <a:lnTo>
                  <a:pt x="8138159" y="2246376"/>
                </a:lnTo>
                <a:lnTo>
                  <a:pt x="8138159" y="0"/>
                </a:lnTo>
                <a:lnTo>
                  <a:pt x="0" y="0"/>
                </a:lnTo>
                <a:lnTo>
                  <a:pt x="0" y="2246376"/>
                </a:lnTo>
                <a:close/>
              </a:path>
            </a:pathLst>
          </a:custGeom>
          <a:ln w="9144">
            <a:solidFill>
              <a:srgbClr val="CC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3574980" y="811212"/>
            <a:ext cx="7969884" cy="38093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ru-RU" spc="-10" dirty="0"/>
              <a:t>Для сопровождающих: </a:t>
            </a:r>
          </a:p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ru-RU" spc="-10" dirty="0"/>
              <a:t>стоимость проживания сопровождающих в Центре «Интеллект» - 1500 руб.  Питание: 500 руб. в сутки</a:t>
            </a:r>
            <a:r>
              <a:rPr lang="ru-RU" spc="-10" dirty="0" smtClean="0"/>
              <a:t>.</a:t>
            </a: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lang="ru-RU" spc="-10" dirty="0"/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lang="ru-RU" spc="-10" dirty="0" smtClean="0"/>
          </a:p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ru-RU" spc="-10" dirty="0" smtClean="0"/>
              <a:t>Гостиница «Балтийский берег» </a:t>
            </a:r>
            <a:r>
              <a:rPr lang="ru-RU" spc="-10" dirty="0"/>
              <a:t>(турбаза «Школьная»). </a:t>
            </a:r>
          </a:p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ru-RU" spc="-10" dirty="0" smtClean="0"/>
              <a:t>Адрес</a:t>
            </a:r>
            <a:r>
              <a:rPr lang="ru-RU" spc="-10" dirty="0"/>
              <a:t>: Санкт-Петербург, станция метро Лиговский проспект, ул.  Черняховского, д 49 б.</a:t>
            </a:r>
          </a:p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ru-RU" spc="-10" dirty="0"/>
              <a:t>     Стоимость проживания для сопровождающих – 800 руб. в </a:t>
            </a:r>
            <a:r>
              <a:rPr lang="ru-RU" spc="-10" dirty="0" smtClean="0"/>
              <a:t>сутки (январь), 850 руб. (февраль). </a:t>
            </a:r>
          </a:p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ru-RU" spc="-10" dirty="0" smtClean="0"/>
              <a:t>Без </a:t>
            </a:r>
            <a:r>
              <a:rPr lang="ru-RU" spc="-10" dirty="0"/>
              <a:t>завтраков. Есть чайники, холодильники.</a:t>
            </a: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lang="ru-RU" spc="-1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FF3D61-14FE-10C7-6921-F63364B25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B5B52B0-5FB8-0EC3-4C45-074230EE73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2739" y="176911"/>
            <a:ext cx="11534648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85205">
              <a:lnSpc>
                <a:spcPct val="100000"/>
              </a:lnSpc>
              <a:spcBef>
                <a:spcPts val="100"/>
              </a:spcBef>
            </a:pPr>
            <a:r>
              <a:rPr lang="ru-RU" spc="-10" dirty="0"/>
              <a:t>Питание</a:t>
            </a:r>
            <a:endParaRPr spc="-10"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AFDE266F-4382-2516-ED41-06EBFC8F173D}"/>
              </a:ext>
            </a:extLst>
          </p:cNvPr>
          <p:cNvSpPr/>
          <p:nvPr/>
        </p:nvSpPr>
        <p:spPr>
          <a:xfrm>
            <a:off x="3352800" y="811212"/>
            <a:ext cx="8382001" cy="5970587"/>
          </a:xfrm>
          <a:custGeom>
            <a:avLst/>
            <a:gdLst/>
            <a:ahLst/>
            <a:cxnLst/>
            <a:rect l="l" t="t" r="r" b="b"/>
            <a:pathLst>
              <a:path w="8138159" h="2246629">
                <a:moveTo>
                  <a:pt x="0" y="2246376"/>
                </a:moveTo>
                <a:lnTo>
                  <a:pt x="8138159" y="2246376"/>
                </a:lnTo>
                <a:lnTo>
                  <a:pt x="8138159" y="0"/>
                </a:lnTo>
                <a:lnTo>
                  <a:pt x="0" y="0"/>
                </a:lnTo>
                <a:lnTo>
                  <a:pt x="0" y="2246376"/>
                </a:lnTo>
                <a:close/>
              </a:path>
            </a:pathLst>
          </a:custGeom>
          <a:ln w="9144">
            <a:solidFill>
              <a:srgbClr val="CC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57812E41-5AD6-1D64-38EC-B2D01B44EFB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574980" y="811212"/>
            <a:ext cx="7969884" cy="31297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ru-RU" spc="-10" dirty="0"/>
              <a:t>Питание участников всероссийской олимпиады школьников  в Центре «Интеллект» и по возможности на сторонних площадках (при наличии централизованного питания) будет также осуществляться за счет средств  областного бюджета.</a:t>
            </a:r>
          </a:p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ru-RU" spc="-10" dirty="0"/>
              <a:t>        Питание участников олимпиад Максвелла, Эйлера и Струве, а также малых олимпиад будет осуществляться за счет средств участников. </a:t>
            </a:r>
          </a:p>
          <a:p>
            <a:pPr>
              <a:lnSpc>
                <a:spcPct val="100000"/>
              </a:lnSpc>
              <a:spcBef>
                <a:spcPts val="105"/>
              </a:spcBef>
            </a:pPr>
            <a:r>
              <a:rPr lang="ru-RU" spc="-10" dirty="0"/>
              <a:t>     Стоимость питания в Интеллекте - 500 </a:t>
            </a:r>
            <a:r>
              <a:rPr lang="ru-RU" spc="-10" dirty="0" err="1"/>
              <a:t>руб</a:t>
            </a:r>
            <a:r>
              <a:rPr lang="ru-RU" spc="-10" dirty="0"/>
              <a:t> в сутки (завтрак 100 руб., обед 250 руб., ужин 150 руб.)</a:t>
            </a: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1609922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429000" y="9833"/>
            <a:ext cx="15392400" cy="1428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10354">
              <a:lnSpc>
                <a:spcPct val="100000"/>
              </a:lnSpc>
              <a:spcBef>
                <a:spcPts val="100"/>
              </a:spcBef>
            </a:pPr>
            <a:r>
              <a:rPr lang="ru-RU" dirty="0"/>
              <a:t>                                    Малая областная олимпиада</a:t>
            </a:r>
            <a:r>
              <a:rPr lang="ru-RU" sz="1800" dirty="0">
                <a:solidFill>
                  <a:srgbClr val="FF0000"/>
                </a:solidFill>
              </a:rPr>
              <a:t/>
            </a:r>
            <a:br>
              <a:rPr lang="ru-RU" sz="1800" dirty="0">
                <a:solidFill>
                  <a:srgbClr val="FF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/>
            </a:r>
            <a:br>
              <a:rPr lang="ru-RU" sz="1400" dirty="0">
                <a:solidFill>
                  <a:srgbClr val="C00000"/>
                </a:solidFill>
              </a:rPr>
            </a:br>
            <a:r>
              <a:rPr lang="ru-RU" sz="1400" dirty="0">
                <a:solidFill>
                  <a:srgbClr val="C0000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spc="-1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0BC8E2-21FA-807C-FA5C-3EFD4858C903}"/>
              </a:ext>
            </a:extLst>
          </p:cNvPr>
          <p:cNvSpPr txBox="1"/>
          <p:nvPr/>
        </p:nvSpPr>
        <p:spPr>
          <a:xfrm>
            <a:off x="3276600" y="474345"/>
            <a:ext cx="882019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    Проводится в период проведения регионального этапа всероссийской</a:t>
            </a:r>
          </a:p>
          <a:p>
            <a:r>
              <a:rPr lang="ru-RU" dirty="0">
                <a:solidFill>
                  <a:srgbClr val="0070C0"/>
                </a:solidFill>
              </a:rPr>
              <a:t>олимпиады школьников в Ленинградской области в 2024/25 учебном году малую для обучающихся 7–8 классов общеобразовательных организаций по общеобразовательным предметам:</a:t>
            </a:r>
          </a:p>
          <a:p>
            <a:r>
              <a:rPr lang="ru-RU" dirty="0">
                <a:solidFill>
                  <a:srgbClr val="0070C0"/>
                </a:solidFill>
              </a:rPr>
              <a:t>-английский язык, </a:t>
            </a:r>
          </a:p>
          <a:p>
            <a:r>
              <a:rPr lang="ru-RU" dirty="0">
                <a:solidFill>
                  <a:srgbClr val="0070C0"/>
                </a:solidFill>
              </a:rPr>
              <a:t>-биология, </a:t>
            </a:r>
          </a:p>
          <a:p>
            <a:r>
              <a:rPr lang="ru-RU" dirty="0">
                <a:solidFill>
                  <a:srgbClr val="0070C0"/>
                </a:solidFill>
              </a:rPr>
              <a:t>-география, </a:t>
            </a:r>
          </a:p>
          <a:p>
            <a:r>
              <a:rPr lang="ru-RU" dirty="0">
                <a:solidFill>
                  <a:srgbClr val="0070C0"/>
                </a:solidFill>
              </a:rPr>
              <a:t>-искусство (мировая художественная</a:t>
            </a:r>
          </a:p>
          <a:p>
            <a:r>
              <a:rPr lang="ru-RU" dirty="0">
                <a:solidFill>
                  <a:srgbClr val="0070C0"/>
                </a:solidFill>
              </a:rPr>
              <a:t>культура), </a:t>
            </a:r>
          </a:p>
          <a:p>
            <a:r>
              <a:rPr lang="ru-RU" dirty="0">
                <a:solidFill>
                  <a:srgbClr val="0070C0"/>
                </a:solidFill>
              </a:rPr>
              <a:t>-история, литература, </a:t>
            </a:r>
          </a:p>
          <a:p>
            <a:r>
              <a:rPr lang="ru-RU" dirty="0">
                <a:solidFill>
                  <a:srgbClr val="0070C0"/>
                </a:solidFill>
              </a:rPr>
              <a:t>-немецкий язык, </a:t>
            </a:r>
          </a:p>
          <a:p>
            <a:r>
              <a:rPr lang="ru-RU" dirty="0">
                <a:solidFill>
                  <a:srgbClr val="0070C0"/>
                </a:solidFill>
              </a:rPr>
              <a:t>-основы безопасности жизнедеятельности и защиты Родины, </a:t>
            </a:r>
          </a:p>
          <a:p>
            <a:r>
              <a:rPr lang="ru-RU" dirty="0">
                <a:solidFill>
                  <a:srgbClr val="0070C0"/>
                </a:solidFill>
              </a:rPr>
              <a:t>-обществознание, </a:t>
            </a:r>
          </a:p>
          <a:p>
            <a:r>
              <a:rPr lang="ru-RU" dirty="0">
                <a:solidFill>
                  <a:srgbClr val="0070C0"/>
                </a:solidFill>
              </a:rPr>
              <a:t>-право, </a:t>
            </a:r>
          </a:p>
          <a:p>
            <a:r>
              <a:rPr lang="ru-RU" dirty="0">
                <a:solidFill>
                  <a:srgbClr val="0070C0"/>
                </a:solidFill>
              </a:rPr>
              <a:t>-русский язык, </a:t>
            </a:r>
          </a:p>
          <a:p>
            <a:r>
              <a:rPr lang="ru-RU" dirty="0">
                <a:solidFill>
                  <a:srgbClr val="0070C0"/>
                </a:solidFill>
              </a:rPr>
              <a:t>-труд(технология)(по направлениям «Культура дома, дизайн и технологии», «3D моделирование и печать»), </a:t>
            </a:r>
          </a:p>
          <a:p>
            <a:r>
              <a:rPr lang="ru-RU" dirty="0">
                <a:solidFill>
                  <a:srgbClr val="0070C0"/>
                </a:solidFill>
              </a:rPr>
              <a:t>-французский язык, </a:t>
            </a:r>
          </a:p>
          <a:p>
            <a:r>
              <a:rPr lang="ru-RU" dirty="0">
                <a:solidFill>
                  <a:srgbClr val="0070C0"/>
                </a:solidFill>
              </a:rPr>
              <a:t>=экология, </a:t>
            </a:r>
          </a:p>
          <a:p>
            <a:r>
              <a:rPr lang="ru-RU" dirty="0">
                <a:solidFill>
                  <a:srgbClr val="0070C0"/>
                </a:solidFill>
              </a:rPr>
              <a:t>-экономика.</a:t>
            </a:r>
          </a:p>
          <a:p>
            <a:r>
              <a:rPr lang="ru-RU" dirty="0">
                <a:solidFill>
                  <a:srgbClr val="C00000"/>
                </a:solidFill>
              </a:rPr>
              <a:t>Апелляция по малой областной олимпиаде не предусмотрена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268964-8C59-5520-63F0-09040CBCAC06}"/>
              </a:ext>
            </a:extLst>
          </p:cNvPr>
          <p:cNvSpPr txBox="1"/>
          <p:nvPr/>
        </p:nvSpPr>
        <p:spPr>
          <a:xfrm>
            <a:off x="3886200" y="6324600"/>
            <a:ext cx="78519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https://center-intellect.ru/olimpiady/malye-olimpiady/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60D1E7-FEAC-0464-250B-550D421C08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9B4C142-32D5-EC52-6597-02CF37E41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799" y="176911"/>
            <a:ext cx="8514587" cy="492443"/>
          </a:xfrm>
        </p:spPr>
        <p:txBody>
          <a:bodyPr/>
          <a:lstStyle/>
          <a:p>
            <a:pPr algn="ctr"/>
            <a:r>
              <a:rPr lang="ru-RU" dirty="0"/>
              <a:t>МЕСТА ПРОВЕДЕНИЯ МО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0D79AD1-B9D9-A09D-A4E0-F136598A0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065275"/>
            <a:ext cx="5926836" cy="561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639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23DF22-FAC2-39E9-1D04-A50D29028C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E7DF2E59-5D13-B190-3FE2-57D2E1F50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799" y="176911"/>
            <a:ext cx="8514587" cy="492443"/>
          </a:xfrm>
        </p:spPr>
        <p:txBody>
          <a:bodyPr/>
          <a:lstStyle/>
          <a:p>
            <a:pPr algn="ctr"/>
            <a:r>
              <a:rPr lang="ru-RU" dirty="0"/>
              <a:t>МЕСТА ПРОВЕДЕНИЯ МО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C2F53B3-378E-D002-1F64-7BA510B0B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6674" y="1475232"/>
            <a:ext cx="6935726" cy="484936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8AD380A-A130-DF41-1374-7A78E48CEB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2234" y="669354"/>
            <a:ext cx="5926836" cy="61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402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9D365E-53BD-01F3-BA08-9283842D3C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38FD13B7-D667-7662-745D-FD2B62B4B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799" y="176911"/>
            <a:ext cx="8514587" cy="492443"/>
          </a:xfrm>
        </p:spPr>
        <p:txBody>
          <a:bodyPr/>
          <a:lstStyle/>
          <a:p>
            <a:pPr algn="ctr"/>
            <a:r>
              <a:rPr lang="ru-RU" dirty="0"/>
              <a:t>МЕСТА ПРОВЕДЕНИЯ МО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E5708C4-9B2F-8E79-1152-600A7CDDC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447800"/>
            <a:ext cx="6934200" cy="4953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DDBCB6F-9018-7F33-1AF1-CEB656EAB6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4282" y="654114"/>
            <a:ext cx="5926836" cy="61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981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57600" y="685800"/>
            <a:ext cx="8305800" cy="4955203"/>
          </a:xfrm>
        </p:spPr>
        <p:txBody>
          <a:bodyPr/>
          <a:lstStyle/>
          <a:p>
            <a:r>
              <a:rPr lang="ru-RU" sz="3000" b="1" dirty="0" smtClean="0">
                <a:latin typeface="+mn-lt"/>
              </a:rPr>
              <a:t>ОБРАЗОВАТЕЛЬНЫЕ СЕМИНАРЫ</a:t>
            </a:r>
            <a:r>
              <a:rPr lang="ru-RU" sz="3000" dirty="0" smtClean="0">
                <a:latin typeface="+mn-lt"/>
              </a:rPr>
              <a:t> </a:t>
            </a:r>
            <a:r>
              <a:rPr lang="ru-RU" sz="3000" b="1" dirty="0" smtClean="0">
                <a:latin typeface="+mn-lt"/>
              </a:rPr>
              <a:t>ДЛЯ УЧИТЕЛЕЙ </a:t>
            </a:r>
          </a:p>
          <a:p>
            <a:endParaRPr lang="ru-RU" sz="1600" b="1" dirty="0">
              <a:latin typeface="+mn-lt"/>
            </a:endParaRPr>
          </a:p>
          <a:p>
            <a:pPr algn="just"/>
            <a:r>
              <a:rPr lang="ru-RU" sz="1600" b="1" dirty="0" smtClean="0">
                <a:latin typeface="+mn-lt"/>
              </a:rPr>
              <a:t>Организация </a:t>
            </a:r>
            <a:r>
              <a:rPr lang="ru-RU" sz="1600" b="1" dirty="0">
                <a:latin typeface="+mn-lt"/>
              </a:rPr>
              <a:t>эффективной подготовки обучающихся к участию в различных этапах олимпиады</a:t>
            </a:r>
            <a:r>
              <a:rPr lang="ru-RU" sz="1600" dirty="0">
                <a:latin typeface="+mn-lt"/>
              </a:rPr>
              <a:t> по предмету, включая решения трудных вопросов теоретической и практической частей.</a:t>
            </a:r>
          </a:p>
          <a:p>
            <a:pPr algn="just"/>
            <a:r>
              <a:rPr lang="ru-RU" sz="1600" dirty="0">
                <a:latin typeface="+mn-lt"/>
              </a:rPr>
              <a:t>Лекторами семинаров выступят представители региональных предметно-методических комиссий </a:t>
            </a:r>
            <a:r>
              <a:rPr lang="ru-RU" sz="1600" dirty="0" err="1">
                <a:latin typeface="+mn-lt"/>
              </a:rPr>
              <a:t>ВсОШ</a:t>
            </a:r>
            <a:r>
              <a:rPr lang="ru-RU" sz="1600" dirty="0">
                <a:latin typeface="+mn-lt"/>
              </a:rPr>
              <a:t>, тренеры областных олимпиадных команд, опытные учителя-практики школ Ленинградской области.</a:t>
            </a:r>
          </a:p>
          <a:p>
            <a:pPr algn="just"/>
            <a:r>
              <a:rPr lang="ru-RU" sz="1600" dirty="0">
                <a:latin typeface="+mn-lt"/>
              </a:rPr>
              <a:t> </a:t>
            </a:r>
          </a:p>
          <a:p>
            <a:pPr algn="just"/>
            <a:r>
              <a:rPr lang="ru-RU" sz="1600" dirty="0">
                <a:latin typeface="+mn-lt"/>
              </a:rPr>
              <a:t>Образовательные семинары будут проводиться </a:t>
            </a:r>
            <a:r>
              <a:rPr lang="ru-RU" sz="1600" b="1" dirty="0">
                <a:latin typeface="+mn-lt"/>
              </a:rPr>
              <a:t>в очном формате с 10.30</a:t>
            </a:r>
            <a:r>
              <a:rPr lang="ru-RU" sz="1600" dirty="0">
                <a:latin typeface="+mn-lt"/>
              </a:rPr>
              <a:t> </a:t>
            </a:r>
            <a:endParaRPr lang="ru-RU" sz="1600" dirty="0" smtClean="0">
              <a:latin typeface="+mn-lt"/>
            </a:endParaRPr>
          </a:p>
          <a:p>
            <a:pPr algn="just"/>
            <a:r>
              <a:rPr lang="ru-RU" sz="1600" dirty="0" smtClean="0">
                <a:latin typeface="+mn-lt"/>
              </a:rPr>
              <a:t>(</a:t>
            </a:r>
            <a:r>
              <a:rPr lang="ru-RU" sz="1600" dirty="0">
                <a:latin typeface="+mn-lt"/>
              </a:rPr>
              <a:t>2 академических часа) </a:t>
            </a:r>
            <a:r>
              <a:rPr lang="ru-RU" sz="1600" b="1" dirty="0">
                <a:latin typeface="+mn-lt"/>
              </a:rPr>
              <a:t>в день проведения</a:t>
            </a:r>
            <a:r>
              <a:rPr lang="ru-RU" sz="1600" dirty="0">
                <a:latin typeface="+mn-lt"/>
              </a:rPr>
              <a:t> самой олимпиады </a:t>
            </a:r>
            <a:endParaRPr lang="ru-RU" sz="1600" dirty="0" smtClean="0">
              <a:latin typeface="+mn-lt"/>
            </a:endParaRPr>
          </a:p>
          <a:p>
            <a:pPr algn="just"/>
            <a:r>
              <a:rPr lang="ru-RU" sz="1600" dirty="0" smtClean="0">
                <a:latin typeface="+mn-lt"/>
              </a:rPr>
              <a:t>(</a:t>
            </a:r>
            <a:r>
              <a:rPr lang="ru-RU" sz="1600" dirty="0">
                <a:latin typeface="+mn-lt"/>
              </a:rPr>
              <a:t>в первый из двух дней олимпиады, если она включает практический тур).</a:t>
            </a:r>
          </a:p>
          <a:p>
            <a:pPr algn="just"/>
            <a:r>
              <a:rPr lang="ru-RU" sz="1600" dirty="0">
                <a:latin typeface="+mn-lt"/>
              </a:rPr>
              <a:t>Семинары запланированы по всем </a:t>
            </a:r>
            <a:r>
              <a:rPr lang="ru-RU" sz="1600" dirty="0" smtClean="0">
                <a:latin typeface="+mn-lt"/>
              </a:rPr>
              <a:t>предметам</a:t>
            </a:r>
            <a:r>
              <a:rPr lang="ru-RU" sz="1600" dirty="0">
                <a:latin typeface="+mn-lt"/>
              </a:rPr>
              <a:t>. </a:t>
            </a:r>
          </a:p>
          <a:p>
            <a:pPr algn="just"/>
            <a:r>
              <a:rPr lang="ru-RU" sz="1600" dirty="0">
                <a:latin typeface="+mn-lt"/>
              </a:rPr>
              <a:t>  </a:t>
            </a:r>
          </a:p>
          <a:p>
            <a:r>
              <a:rPr lang="ru-RU" sz="1600" dirty="0" smtClean="0">
                <a:latin typeface="+mn-lt"/>
              </a:rPr>
              <a:t>Ссылка </a:t>
            </a:r>
            <a:r>
              <a:rPr lang="ru-RU" sz="1600" dirty="0">
                <a:latin typeface="+mn-lt"/>
              </a:rPr>
              <a:t>для регистрации:</a:t>
            </a:r>
          </a:p>
          <a:p>
            <a:r>
              <a:rPr lang="ru-RU" sz="1600" u="sng" dirty="0">
                <a:latin typeface="+mn-lt"/>
                <a:hlinkClick r:id="rId2"/>
              </a:rPr>
              <a:t>https://forms.yandex.ru/u/67696d55eb6146dc493b36a2/</a:t>
            </a:r>
            <a:endParaRPr lang="ru-RU" sz="1600" dirty="0">
              <a:latin typeface="+mn-lt"/>
            </a:endParaRPr>
          </a:p>
          <a:p>
            <a:r>
              <a:rPr lang="ru-RU" sz="1600" dirty="0">
                <a:latin typeface="+mn-lt"/>
              </a:rPr>
              <a:t>Участники образовательного семинара получат электронные сертификаты об участии на адрес электронной почты, указанный при регистрации.</a:t>
            </a:r>
          </a:p>
          <a:p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9591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81400" y="609600"/>
            <a:ext cx="8265541" cy="3539430"/>
          </a:xfrm>
        </p:spPr>
        <p:txBody>
          <a:bodyPr/>
          <a:lstStyle/>
          <a:p>
            <a:r>
              <a:rPr lang="ru-RU" sz="3000" b="1" dirty="0">
                <a:latin typeface="+mn-lt"/>
              </a:rPr>
              <a:t>ОБРАЗОВАТЕЛЬНЫЕ СЕМИНАРЫ ДЛЯ УЧИТЕЛЕЙ 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Педагоги, подготовившие </a:t>
            </a:r>
            <a:r>
              <a:rPr lang="ru-RU" dirty="0"/>
              <a:t>победителей и призеров регионального и заключительного этапов Олимпиады, </a:t>
            </a:r>
            <a:r>
              <a:rPr lang="ru-RU" dirty="0" smtClean="0"/>
              <a:t>приглашаются для выступления на семинарах и представления своего успешного опыта. </a:t>
            </a:r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Необходимо заполнить Яндекс-форму </a:t>
            </a:r>
            <a:r>
              <a:rPr lang="ru-RU" dirty="0"/>
              <a:t>по ссылке: </a:t>
            </a:r>
            <a:r>
              <a:rPr lang="ru-RU" dirty="0">
                <a:hlinkClick r:id="rId2"/>
              </a:rPr>
              <a:t>https://</a:t>
            </a:r>
            <a:r>
              <a:rPr lang="ru-RU" dirty="0" smtClean="0">
                <a:hlinkClick r:id="rId2"/>
              </a:rPr>
              <a:t>forms.yandex.ru/u/676aa60cf47e733f0d193cec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621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52800" y="914400"/>
            <a:ext cx="8763000" cy="6063198"/>
          </a:xfrm>
        </p:spPr>
        <p:txBody>
          <a:bodyPr/>
          <a:lstStyle/>
          <a:p>
            <a:r>
              <a:rPr lang="ru-RU" b="1" dirty="0" smtClean="0"/>
              <a:t>ОЛИМПИАДНЫЕ </a:t>
            </a:r>
            <a:r>
              <a:rPr lang="ru-RU" b="1" dirty="0" smtClean="0"/>
              <a:t>ШКОЛЫ  ДЛЯ ПОДГОТОВКИ К РЭ </a:t>
            </a:r>
            <a:r>
              <a:rPr lang="ru-RU" b="1" dirty="0" err="1" smtClean="0"/>
              <a:t>ВсОШ</a:t>
            </a:r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Начало занятий</a:t>
            </a:r>
            <a:r>
              <a:rPr lang="ru-RU" b="1" dirty="0"/>
              <a:t> </a:t>
            </a:r>
            <a:r>
              <a:rPr lang="ru-RU" b="1" dirty="0" smtClean="0"/>
              <a:t>в первый день в 10.40.</a:t>
            </a:r>
          </a:p>
          <a:p>
            <a:endParaRPr lang="ru-RU" sz="1400" b="1" dirty="0" smtClean="0"/>
          </a:p>
          <a:p>
            <a:r>
              <a:rPr lang="ru-RU" sz="1400" b="1" dirty="0" smtClean="0">
                <a:solidFill>
                  <a:schemeClr val="tx1"/>
                </a:solidFill>
              </a:rPr>
              <a:t>Перечень </a:t>
            </a:r>
            <a:r>
              <a:rPr lang="ru-RU" sz="1400" b="1" dirty="0">
                <a:solidFill>
                  <a:schemeClr val="tx1"/>
                </a:solidFill>
              </a:rPr>
              <a:t>необходимых документов </a:t>
            </a:r>
          </a:p>
          <a:p>
            <a:r>
              <a:rPr lang="ru-RU" sz="1400" b="1" dirty="0" smtClean="0"/>
              <a:t>1. Заявление </a:t>
            </a:r>
            <a:r>
              <a:rPr lang="ru-RU" sz="1400" b="1" dirty="0"/>
              <a:t>от родителей (законных представителей);</a:t>
            </a:r>
          </a:p>
          <a:p>
            <a:r>
              <a:rPr lang="ru-RU" sz="1400" b="1" dirty="0" smtClean="0"/>
              <a:t>2. Заявление </a:t>
            </a:r>
            <a:r>
              <a:rPr lang="ru-RU" sz="1400" b="1" dirty="0"/>
              <a:t>о согласии родителей (законных представителей) на обработку персональных данных;</a:t>
            </a:r>
          </a:p>
          <a:p>
            <a:r>
              <a:rPr lang="ru-RU" sz="1400" b="1" dirty="0" smtClean="0"/>
              <a:t>3. Заявление </a:t>
            </a:r>
            <a:r>
              <a:rPr lang="ru-RU" sz="1400" b="1" dirty="0"/>
              <a:t>родителей (законных представителей) на самостоятельный отъезд обучающегося из Центра «Интеллект» (если необходимо);</a:t>
            </a:r>
          </a:p>
          <a:p>
            <a:r>
              <a:rPr lang="ru-RU" sz="1400" b="1" dirty="0" smtClean="0"/>
              <a:t>4. Документ</a:t>
            </a:r>
            <a:r>
              <a:rPr lang="ru-RU" sz="1400" b="1" dirty="0"/>
              <a:t>, удостоверяющий личность (ксерокопию);</a:t>
            </a:r>
          </a:p>
          <a:p>
            <a:r>
              <a:rPr lang="ru-RU" sz="1400" b="1" dirty="0" smtClean="0"/>
              <a:t>5. Страховой </a:t>
            </a:r>
            <a:r>
              <a:rPr lang="ru-RU" sz="1400" b="1" dirty="0"/>
              <a:t>полис обязательного медицинского страхования (ксерокопию);</a:t>
            </a:r>
          </a:p>
          <a:p>
            <a:r>
              <a:rPr lang="ru-RU" sz="1400" b="1" dirty="0" smtClean="0"/>
              <a:t>6. СНИЛС </a:t>
            </a:r>
            <a:r>
              <a:rPr lang="ru-RU" sz="1400" b="1" dirty="0"/>
              <a:t>(ксерокопию);</a:t>
            </a:r>
          </a:p>
          <a:p>
            <a:r>
              <a:rPr lang="ru-RU" sz="1400" b="1" dirty="0" smtClean="0"/>
              <a:t>7. Медицинскую </a:t>
            </a:r>
            <a:r>
              <a:rPr lang="ru-RU" sz="1400" b="1" dirty="0"/>
              <a:t>справку по форме 079/у (срок действия справки 3 месяцев, если вы приезжаете повторно в течении данного времени, справка не нужна);</a:t>
            </a:r>
          </a:p>
          <a:p>
            <a:r>
              <a:rPr lang="ru-RU" sz="1400" b="1" dirty="0" smtClean="0"/>
              <a:t>8. Справку </a:t>
            </a:r>
            <a:r>
              <a:rPr lang="ru-RU" sz="1400" b="1" dirty="0"/>
              <a:t>об отсутствии контактов с больными инфекционными заболеваниями (СЭС).</a:t>
            </a:r>
          </a:p>
          <a:p>
            <a:r>
              <a:rPr lang="ru-RU" sz="1400" b="1" dirty="0"/>
              <a:t>Скачать заявления: https://disk.yandex.ru/d/UOtIWgXpKG0nog</a:t>
            </a:r>
          </a:p>
          <a:p>
            <a:r>
              <a:rPr lang="ru-RU" sz="1400" b="1" dirty="0"/>
              <a:t>Дополнительная информация: </a:t>
            </a:r>
          </a:p>
          <a:p>
            <a:r>
              <a:rPr lang="ru-RU" sz="1400" b="1" dirty="0"/>
              <a:t>http://center-intellect.ru/eduProgram/uchebnye-ochnye-sessii/informatsionnoe-pismo/</a:t>
            </a:r>
          </a:p>
          <a:p>
            <a:endParaRPr lang="ru-RU" sz="1400" b="1" dirty="0" smtClean="0"/>
          </a:p>
          <a:p>
            <a:r>
              <a:rPr lang="ru-RU" sz="1400" dirty="0" smtClean="0"/>
              <a:t>* </a:t>
            </a:r>
            <a:r>
              <a:rPr lang="ru-RU" sz="1400" dirty="0"/>
              <a:t>Для первого посещения Олимпиадной школы в 2024 – 2025 учебном году необходимо предоставить полный пакет документов. При последующих визитах потребуются только медицинские справки.</a:t>
            </a:r>
          </a:p>
          <a:p>
            <a:r>
              <a:rPr lang="ru-RU" sz="1400" b="1" i="1" dirty="0" smtClean="0"/>
              <a:t> </a:t>
            </a:r>
            <a:endParaRPr lang="ru-RU" sz="1400" b="1" i="1" dirty="0"/>
          </a:p>
          <a:p>
            <a:endParaRPr lang="ru-RU" sz="1400" b="1" dirty="0"/>
          </a:p>
          <a:p>
            <a:endParaRPr lang="ru-RU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88093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05200" y="1219200"/>
            <a:ext cx="8162543" cy="2462213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ВАЖНО!</a:t>
            </a:r>
          </a:p>
          <a:p>
            <a:endParaRPr lang="ru-RU" dirty="0"/>
          </a:p>
          <a:p>
            <a:r>
              <a:rPr lang="ru-RU" dirty="0" smtClean="0"/>
              <a:t>Просьба </a:t>
            </a:r>
            <a:r>
              <a:rPr lang="ru-RU" dirty="0"/>
              <a:t>сообщать о том, что участники и сопровождающие доставлены к месту проведения олимпиады, и том, что все благополучно вернулись домой.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Ужин в Центре «Интеллект» при заселении в вечернее время не предусмотрен.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698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0"/>
            <a:ext cx="11534648" cy="734367"/>
          </a:xfrm>
          <a:prstGeom prst="rect">
            <a:avLst/>
          </a:prstGeom>
        </p:spPr>
        <p:txBody>
          <a:bodyPr vert="horz" wrap="square" lIns="0" tIns="274827" rIns="0" bIns="0" rtlCol="0">
            <a:spAutoFit/>
          </a:bodyPr>
          <a:lstStyle/>
          <a:p>
            <a:pPr marL="3642995" marR="5080" algn="ctr">
              <a:lnSpc>
                <a:spcPts val="3890"/>
              </a:lnSpc>
              <a:spcBef>
                <a:spcPts val="585"/>
              </a:spcBef>
            </a:pPr>
            <a:r>
              <a:rPr lang="ru-RU" sz="2800" spc="-20" dirty="0"/>
              <a:t>НОРМАТИВНО ПРАВОВЫЕ ДОКУМЕНТЫ</a:t>
            </a:r>
            <a:endParaRPr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20B1BF-FDE9-1F10-328E-9112F5678B0A}"/>
              </a:ext>
            </a:extLst>
          </p:cNvPr>
          <p:cNvSpPr txBox="1"/>
          <p:nvPr/>
        </p:nvSpPr>
        <p:spPr>
          <a:xfrm>
            <a:off x="3352800" y="882133"/>
            <a:ext cx="8763000" cy="6271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Российской Федерации от 27.11.2020 № 678 « Об утверждении Порядка проведения всероссийской олимпиады школьников»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Российской Федерации «О внесении изменений в приказ Министерства просвещения Российской Федерации от 27.11.2020 № 678 «Об утверждении Порядка проведения  всероссийской олимпиады школьников» № 528 от 05.08.2024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КО и ПО ЛО о проведении </a:t>
            </a:r>
            <a:r>
              <a:rPr lang="ru-RU" sz="16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Ленинградской области в 2024/25 учебном году от 06.09.2024 № 2585-р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КО и ПО ЛО об утверждении состава региональных предметно-методических комиссий </a:t>
            </a:r>
            <a:r>
              <a:rPr lang="ru-RU" sz="16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общеобразовательным предметам в 2024/25 учебном году от 06.09.2024 №2 587-р</a:t>
            </a: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КО и ПО ЛО от 31.10.2024 № 759 «Об установлении сроков и графика   </a:t>
            </a:r>
          </a:p>
          <a:p>
            <a:pPr lvl="0">
              <a:lnSpc>
                <a:spcPct val="120000"/>
              </a:lnSpc>
            </a:pP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регионального этапа всероссийской олимпиады школьников  в 2024/25 учебном </a:t>
            </a:r>
          </a:p>
          <a:p>
            <a:pPr lvl="0">
              <a:lnSpc>
                <a:spcPct val="120000"/>
              </a:lnSpc>
            </a:pP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году».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Распоряжение от 24.12.2024 № 3648-р Об установлении мест проведения регионального этапа</a:t>
            </a:r>
          </a:p>
          <a:p>
            <a:pPr>
              <a:lnSpc>
                <a:spcPct val="120000"/>
              </a:lnSpc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всероссийской олимпиады школьников по общеобразовательным предметам в Ленинградской области в 2024/25 учебном году</a:t>
            </a:r>
            <a:r>
              <a:rPr lang="ru-RU" sz="1600" b="0" i="0" u="sng" dirty="0">
                <a:solidFill>
                  <a:srgbClr val="FF0000"/>
                </a:solidFill>
                <a:effectLst/>
                <a:latin typeface="Verdana" panose="020B0604030504040204" pitchFamily="34" charset="0"/>
                <a:hlinkClick r:id="rId2"/>
              </a:rPr>
              <a:t> 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Распоряжение от 23.12.2024 № 3623-р  Об утверждении инструкции для участников</a:t>
            </a:r>
          </a:p>
          <a:p>
            <a:pPr>
              <a:lnSpc>
                <a:spcPct val="120000"/>
              </a:lnSpc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регионального этапа всероссийской олимпиады школьников по общеобразовательным    </a:t>
            </a:r>
          </a:p>
          <a:p>
            <a:pPr>
              <a:lnSpc>
                <a:spcPct val="120000"/>
              </a:lnSpc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предметам в Ленинградской области в 2024/25 учебном году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36F9CE-105C-F7A6-6776-17868E24F2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F4F4BA4A-2F1A-105D-945E-096937C908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0"/>
            <a:ext cx="11534648" cy="734367"/>
          </a:xfrm>
          <a:prstGeom prst="rect">
            <a:avLst/>
          </a:prstGeom>
        </p:spPr>
        <p:txBody>
          <a:bodyPr vert="horz" wrap="square" lIns="0" tIns="274827" rIns="0" bIns="0" rtlCol="0">
            <a:spAutoFit/>
          </a:bodyPr>
          <a:lstStyle/>
          <a:p>
            <a:pPr marL="3642995" marR="5080" algn="ctr">
              <a:lnSpc>
                <a:spcPts val="3890"/>
              </a:lnSpc>
              <a:spcBef>
                <a:spcPts val="585"/>
              </a:spcBef>
            </a:pPr>
            <a:r>
              <a:rPr lang="ru-RU" sz="2800" spc="-20" dirty="0"/>
              <a:t>НОРМАТИВНО ПРАВОВЫЕ ДОКУМЕНТЫ</a:t>
            </a:r>
            <a:endParaRPr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897A32-F355-5105-1837-DFB1E3DFD6DB}"/>
              </a:ext>
            </a:extLst>
          </p:cNvPr>
          <p:cNvSpPr txBox="1"/>
          <p:nvPr/>
        </p:nvSpPr>
        <p:spPr>
          <a:xfrm>
            <a:off x="3352800" y="882133"/>
            <a:ext cx="8763000" cy="3599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 ЦПМК по проведению регионального этапа </a:t>
            </a:r>
            <a:r>
              <a:rPr lang="ru-RU" sz="16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r>
              <a:rPr lang="ru-RU" sz="1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2024/25 учебном году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Распоряжение от 24.12.2024 № 3635-р Об установлении количества баллов по каждому</a:t>
            </a:r>
          </a:p>
          <a:p>
            <a:pPr>
              <a:lnSpc>
                <a:spcPct val="120000"/>
              </a:lnSpc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общеобразовательному предмету и классу, необходимого для участия в региональном этапе всероссийской олимпиады школьников в Ленинградской области в 2024/25 учебном году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Распоряжение от 23.12.2024 № 3630-р Об установлении квоты победителей и призеров регионального этапа всероссийской олимпиады школьников по каждому общеобразовательному предмету в Ленинградской области в 2024/25 учебном году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https://vserosolimp.edsoo.ru/normativka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20000"/>
              </a:lnSpc>
            </a:pP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https://center-intellect.ru/vsosh/dokumenty/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98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6B2EEB-B309-8EB0-E36C-FD5918DFB5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7B7D843-46D9-DEEB-9F8F-CD3BFB73FC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2739" y="176911"/>
            <a:ext cx="11534648" cy="777648"/>
          </a:xfrm>
          <a:prstGeom prst="rect">
            <a:avLst/>
          </a:prstGeom>
        </p:spPr>
        <p:txBody>
          <a:bodyPr vert="horz" wrap="square" lIns="0" tIns="274827" rIns="0" bIns="0" rtlCol="0">
            <a:spAutoFit/>
          </a:bodyPr>
          <a:lstStyle/>
          <a:p>
            <a:pPr marL="3642995" marR="5080" algn="ctr">
              <a:lnSpc>
                <a:spcPts val="3890"/>
              </a:lnSpc>
              <a:spcBef>
                <a:spcPts val="585"/>
              </a:spcBef>
            </a:pPr>
            <a:r>
              <a:rPr sz="3600" dirty="0"/>
              <a:t>Р</a:t>
            </a:r>
            <a:r>
              <a:rPr lang="ru-RU" sz="3600" dirty="0" err="1"/>
              <a:t>егиональный</a:t>
            </a:r>
            <a:r>
              <a:rPr lang="ru-RU" sz="3600" dirty="0"/>
              <a:t> этап</a:t>
            </a:r>
            <a:r>
              <a:rPr sz="3600" spc="-70" dirty="0"/>
              <a:t> </a:t>
            </a:r>
            <a:r>
              <a:rPr sz="3600" spc="-20" dirty="0"/>
              <a:t>ВсОШ</a:t>
            </a:r>
            <a:endParaRPr sz="3600"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E84FF57E-BE64-C74A-23E7-40975F25598D}"/>
              </a:ext>
            </a:extLst>
          </p:cNvPr>
          <p:cNvSpPr txBox="1"/>
          <p:nvPr/>
        </p:nvSpPr>
        <p:spPr>
          <a:xfrm>
            <a:off x="3628644" y="1231775"/>
            <a:ext cx="8238743" cy="386003"/>
          </a:xfrm>
          <a:prstGeom prst="rect">
            <a:avLst/>
          </a:prstGeom>
          <a:ln w="9144">
            <a:solidFill>
              <a:srgbClr val="CC0099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91440" algn="ctr">
              <a:lnSpc>
                <a:spcPct val="100000"/>
              </a:lnSpc>
              <a:spcBef>
                <a:spcPts val="130"/>
              </a:spcBef>
            </a:pPr>
            <a:r>
              <a:rPr sz="2400" b="1" dirty="0">
                <a:solidFill>
                  <a:srgbClr val="0066CC"/>
                </a:solidFill>
                <a:latin typeface="Microsoft Sans Serif"/>
                <a:cs typeface="Microsoft Sans Serif"/>
              </a:rPr>
              <a:t>11</a:t>
            </a:r>
            <a:r>
              <a:rPr sz="2400" b="1" spc="-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400" b="1" dirty="0">
                <a:solidFill>
                  <a:srgbClr val="0066CC"/>
                </a:solidFill>
                <a:latin typeface="Microsoft Sans Serif"/>
                <a:cs typeface="Microsoft Sans Serif"/>
              </a:rPr>
              <a:t>января</a:t>
            </a:r>
            <a:r>
              <a:rPr sz="2400" b="1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400" b="1" spc="405" dirty="0">
                <a:solidFill>
                  <a:srgbClr val="0066CC"/>
                </a:solidFill>
                <a:latin typeface="Microsoft Sans Serif"/>
                <a:cs typeface="Microsoft Sans Serif"/>
              </a:rPr>
              <a:t>–</a:t>
            </a:r>
            <a:r>
              <a:rPr sz="2400" b="1" spc="-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400" b="1" dirty="0">
                <a:solidFill>
                  <a:srgbClr val="0066CC"/>
                </a:solidFill>
                <a:latin typeface="Microsoft Sans Serif"/>
                <a:cs typeface="Microsoft Sans Serif"/>
              </a:rPr>
              <a:t>28</a:t>
            </a:r>
            <a:r>
              <a:rPr sz="2400" b="1" spc="-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400" b="1" dirty="0">
                <a:solidFill>
                  <a:srgbClr val="0066CC"/>
                </a:solidFill>
                <a:latin typeface="Microsoft Sans Serif"/>
                <a:cs typeface="Microsoft Sans Serif"/>
              </a:rPr>
              <a:t>февраля</a:t>
            </a:r>
            <a:r>
              <a:rPr sz="2400" b="1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400" b="1" dirty="0">
                <a:solidFill>
                  <a:srgbClr val="0066CC"/>
                </a:solidFill>
                <a:latin typeface="Microsoft Sans Serif"/>
                <a:cs typeface="Microsoft Sans Serif"/>
              </a:rPr>
              <a:t>2025</a:t>
            </a:r>
            <a:r>
              <a:rPr sz="2400" b="1" spc="-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400" b="1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года</a:t>
            </a:r>
            <a:endParaRPr sz="2400" b="1" dirty="0">
              <a:latin typeface="Microsoft Sans Serif"/>
              <a:cs typeface="Microsoft Sans Serif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50D0AEAF-1553-47B1-5F95-8786C4E140E5}"/>
              </a:ext>
            </a:extLst>
          </p:cNvPr>
          <p:cNvSpPr txBox="1"/>
          <p:nvPr/>
        </p:nvSpPr>
        <p:spPr>
          <a:xfrm>
            <a:off x="3628645" y="1886888"/>
            <a:ext cx="8238742" cy="4933402"/>
          </a:xfrm>
          <a:prstGeom prst="rect">
            <a:avLst/>
          </a:prstGeom>
          <a:ln w="9144">
            <a:solidFill>
              <a:srgbClr val="CC0099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91440" algn="ctr">
              <a:lnSpc>
                <a:spcPct val="100000"/>
              </a:lnSpc>
              <a:spcBef>
                <a:spcPts val="130"/>
              </a:spcBef>
            </a:pPr>
            <a:r>
              <a:rPr sz="240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z="2400" b="1" spc="-15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0" dirty="0" err="1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r>
              <a:rPr sz="240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0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4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 err="1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</a:t>
            </a:r>
            <a:r>
              <a:rPr sz="2400" b="1" spc="-60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региональных</a:t>
            </a:r>
            <a:r>
              <a:rPr sz="2400" b="1" spc="-30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этапа</a:t>
            </a:r>
            <a:r>
              <a:rPr sz="2400" b="1" spc="-80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</a:t>
            </a:r>
            <a:r>
              <a:rPr sz="2400" b="1" spc="-45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25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sz="2400" b="1" spc="-20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</a:t>
            </a:r>
            <a:r>
              <a:rPr sz="2400" b="1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sz="2400" b="1" spc="40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</a:t>
            </a:r>
            <a:r>
              <a:rPr sz="2400" spc="-10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870585" indent="-285750" algn="ctr">
              <a:spcBef>
                <a:spcPts val="130"/>
              </a:spcBef>
              <a:buFontTx/>
              <a:buChar char="-"/>
            </a:pPr>
            <a:r>
              <a:rPr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математике Региональная математическая </a:t>
            </a:r>
            <a:r>
              <a:rPr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</a:t>
            </a:r>
            <a:r>
              <a:rPr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</a:t>
            </a:r>
            <a:r>
              <a:rPr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Леонарда</a:t>
            </a:r>
            <a:r>
              <a:rPr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Эйлера</a:t>
            </a: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870585" algn="ctr">
              <a:spcBef>
                <a:spcPts val="130"/>
              </a:spcBef>
            </a:pPr>
            <a:r>
              <a:rPr lang="en-US" sz="2400" dirty="0"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https://center-intellect.ru/olimpiady/olimpiada-eylera/</a:t>
            </a:r>
            <a:endParaRPr lang="ru-RU" sz="2400" dirty="0">
              <a:solidFill>
                <a:srgbClr val="0066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870585" algn="ctr">
              <a:spcBef>
                <a:spcPts val="130"/>
              </a:spcBef>
            </a:pPr>
            <a:endParaRPr lang="ru-RU" sz="2400" dirty="0">
              <a:solidFill>
                <a:srgbClr val="0066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870585" indent="-285750" algn="ctr">
              <a:spcBef>
                <a:spcPts val="130"/>
              </a:spcBef>
              <a:buFontTx/>
              <a:buChar char="-"/>
            </a:pPr>
            <a:r>
              <a:rPr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физике Олимпиада </a:t>
            </a:r>
            <a:r>
              <a:rPr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имени</a:t>
            </a:r>
            <a:r>
              <a:rPr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</a:t>
            </a:r>
            <a:r>
              <a:rPr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К.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Максвелла для учащихся 7 - 8 классов</a:t>
            </a:r>
          </a:p>
          <a:p>
            <a:pPr marR="870585" algn="ctr">
              <a:spcBef>
                <a:spcPts val="130"/>
              </a:spcBef>
            </a:pP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https://center-intellect.ru/olimpiady/olimpiada-maksvella/</a:t>
            </a: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870585" algn="ctr">
              <a:spcBef>
                <a:spcPts val="130"/>
              </a:spcBef>
            </a:pPr>
            <a:endParaRPr lang="ru-RU" sz="2400" dirty="0">
              <a:solidFill>
                <a:srgbClr val="0066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4340" marR="870585" indent="-342900" algn="ctr">
              <a:spcBef>
                <a:spcPts val="130"/>
              </a:spcBef>
              <a:buFontTx/>
              <a:buChar char="-"/>
            </a:pPr>
            <a:r>
              <a:rPr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астрономии олимпиада имени В.Я. </a:t>
            </a:r>
            <a:r>
              <a:rPr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Струве</a:t>
            </a: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870585" algn="ctr">
              <a:spcBef>
                <a:spcPts val="130"/>
              </a:spcBef>
            </a:pP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https://center-intellect.ru/olimpiady/olimpiada-struve/</a:t>
            </a: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870585" algn="ctr">
              <a:spcBef>
                <a:spcPts val="130"/>
              </a:spcBef>
            </a:pPr>
            <a:endParaRPr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517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D57E3C-3D5B-FED5-AE9C-55E1CD70F4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D98CA0B-3707-351B-81B5-96BA3FF614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2739" y="176911"/>
            <a:ext cx="11534648" cy="699293"/>
          </a:xfrm>
          <a:prstGeom prst="rect">
            <a:avLst/>
          </a:prstGeom>
        </p:spPr>
        <p:txBody>
          <a:bodyPr vert="horz" wrap="square" lIns="0" tIns="274827" rIns="0" bIns="0" rtlCol="0">
            <a:spAutoFit/>
          </a:bodyPr>
          <a:lstStyle/>
          <a:p>
            <a:pPr marL="3642995" marR="5080" algn="ctr">
              <a:lnSpc>
                <a:spcPts val="3890"/>
              </a:lnSpc>
              <a:spcBef>
                <a:spcPts val="585"/>
              </a:spcBef>
            </a:pPr>
            <a:r>
              <a:rPr lang="ru-RU" sz="1800" spc="-20" dirty="0"/>
              <a:t>ПАМЯТКА УЧАСТНИКА </a:t>
            </a:r>
            <a:r>
              <a:rPr sz="1800" dirty="0"/>
              <a:t>РЭ</a:t>
            </a:r>
            <a:r>
              <a:rPr sz="1800" spc="-70" dirty="0"/>
              <a:t> </a:t>
            </a:r>
            <a:r>
              <a:rPr sz="1800" spc="-20" dirty="0"/>
              <a:t>ВсОШ</a:t>
            </a:r>
            <a:endParaRPr sz="1800" dirty="0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3F7F42BD-3C91-3505-9572-2A69715BE0A9}"/>
              </a:ext>
            </a:extLst>
          </p:cNvPr>
          <p:cNvSpPr/>
          <p:nvPr/>
        </p:nvSpPr>
        <p:spPr>
          <a:xfrm>
            <a:off x="3263630" y="1004477"/>
            <a:ext cx="8763000" cy="5004689"/>
          </a:xfrm>
          <a:custGeom>
            <a:avLst/>
            <a:gdLst/>
            <a:ahLst/>
            <a:cxnLst/>
            <a:rect l="l" t="t" r="r" b="b"/>
            <a:pathLst>
              <a:path w="8227059" h="3234054">
                <a:moveTo>
                  <a:pt x="0" y="3233928"/>
                </a:moveTo>
                <a:lnTo>
                  <a:pt x="8226552" y="3233928"/>
                </a:lnTo>
                <a:lnTo>
                  <a:pt x="8226552" y="0"/>
                </a:lnTo>
                <a:lnTo>
                  <a:pt x="0" y="0"/>
                </a:lnTo>
                <a:lnTo>
                  <a:pt x="0" y="3233928"/>
                </a:lnTo>
                <a:close/>
              </a:path>
            </a:pathLst>
          </a:custGeom>
          <a:ln w="9144">
            <a:solidFill>
              <a:srgbClr val="CC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AA775B-DC16-7A8E-378E-2733ED000D74}"/>
              </a:ext>
            </a:extLst>
          </p:cNvPr>
          <p:cNvSpPr txBox="1"/>
          <p:nvPr/>
        </p:nvSpPr>
        <p:spPr>
          <a:xfrm>
            <a:off x="3263630" y="1004477"/>
            <a:ext cx="8855630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 Для участия в РЭ ВСОШ необходимо:</a:t>
            </a:r>
          </a:p>
          <a:p>
            <a:pPr marL="342900" indent="-342900">
              <a:buAutoNum type="arabicPeriod"/>
            </a:pP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Записаться на мероприятие в Навигаторе 47: </a:t>
            </a:r>
            <a:r>
              <a:rPr lang="ru-RU" sz="1400" b="1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https://р47.навигатор.дети/activity/3184/?date=</a:t>
            </a: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2025-01-11</a:t>
            </a: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Участникам регионального этапа </a:t>
            </a:r>
            <a:r>
              <a:rPr lang="ru-RU" sz="1400" b="1" dirty="0" err="1">
                <a:solidFill>
                  <a:schemeClr val="accent4">
                    <a:lumMod val="75000"/>
                  </a:schemeClr>
                </a:solidFill>
              </a:rPr>
              <a:t>ВсОШ</a:t>
            </a: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 по нескольким предметам, достаточно записаться в Навигаторе 47 один раз. </a:t>
            </a:r>
          </a:p>
          <a:p>
            <a:endParaRPr lang="ru-RU" sz="1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AutoNum type="arabicPeriod" startAt="2"/>
            </a:pP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Пройти электронную регистрацию на сайте Центра «Интеллект» не позднее, чем за сутки до начала олимпиады: </a:t>
            </a:r>
            <a:r>
              <a:rPr lang="ru-RU" sz="1400" b="1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https://forms.gle/</a:t>
            </a: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pPsQcA9oXVvKQBC27</a:t>
            </a: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. </a:t>
            </a:r>
          </a:p>
          <a:p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Регистрироваться на сайте надо на каждую предметную олимпиаду, в которой вы участвуете.</a:t>
            </a:r>
          </a:p>
          <a:p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3.	Иметь при себе:</a:t>
            </a:r>
          </a:p>
          <a:p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•	документ, удостоверяющий личность (свидетельство о рождении или паспорт) и его ксерокопию; </a:t>
            </a:r>
          </a:p>
          <a:p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•	ксерокопию </a:t>
            </a:r>
            <a:r>
              <a:rPr lang="ru-RU" sz="1400" b="1" dirty="0" err="1">
                <a:solidFill>
                  <a:schemeClr val="accent4">
                    <a:lumMod val="75000"/>
                  </a:schemeClr>
                </a:solidFill>
              </a:rPr>
              <a:t>СНИЛСа</a:t>
            </a:r>
            <a:endParaRPr lang="ru-RU" sz="14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•	анкету участника (заранее заполненную, в распечатанном виде) на каждую предметную олимпиаду; </a:t>
            </a:r>
          </a:p>
          <a:p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•	</a:t>
            </a:r>
            <a:r>
              <a:rPr lang="ru-RU" sz="1400" b="1" dirty="0">
                <a:solidFill>
                  <a:srgbClr val="FF0000"/>
                </a:solidFill>
              </a:rPr>
              <a:t>справку об отсутствии контактов с больными инфекционными заболеваниями (СЭС)</a:t>
            </a: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. </a:t>
            </a:r>
          </a:p>
          <a:p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•	заявление от родителей (законных представителей), если участник олимпиады несовершеннолетний, или заявление совершеннолетнего участника о согласии на публикацию результатов по каждому общеобразовательному предмету на официальном сайте организатора олимпиады в информационно-телекоммуникационной сети Интернет.</a:t>
            </a:r>
          </a:p>
          <a:p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Скачать бланки анкеты и согласия на обработку персональных данных.</a:t>
            </a:r>
          </a:p>
        </p:txBody>
      </p:sp>
    </p:spTree>
    <p:extLst>
      <p:ext uri="{BB962C8B-B14F-4D97-AF65-F5344CB8AC3E}">
        <p14:creationId xmlns:p14="http://schemas.microsoft.com/office/powerpoint/2010/main" val="263154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9632" y="-25940"/>
            <a:ext cx="870775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График</a:t>
            </a:r>
            <a:r>
              <a:rPr sz="3600" spc="-85" dirty="0"/>
              <a:t> </a:t>
            </a:r>
            <a:r>
              <a:rPr sz="3600" dirty="0"/>
              <a:t>и</a:t>
            </a:r>
            <a:r>
              <a:rPr sz="3600" spc="-80" dirty="0"/>
              <a:t> </a:t>
            </a:r>
            <a:r>
              <a:rPr sz="3600" dirty="0"/>
              <a:t>места</a:t>
            </a:r>
            <a:r>
              <a:rPr sz="3600" spc="-90" dirty="0"/>
              <a:t> </a:t>
            </a:r>
            <a:r>
              <a:rPr sz="3600" dirty="0"/>
              <a:t>проведения</a:t>
            </a:r>
            <a:r>
              <a:rPr sz="3600" spc="-75" dirty="0"/>
              <a:t> </a:t>
            </a:r>
            <a:r>
              <a:rPr sz="3600" dirty="0"/>
              <a:t>РЭ</a:t>
            </a:r>
            <a:r>
              <a:rPr sz="3600" spc="-80" dirty="0"/>
              <a:t> </a:t>
            </a:r>
            <a:r>
              <a:rPr sz="3600" spc="-20" dirty="0" err="1"/>
              <a:t>ВсОШ</a:t>
            </a:r>
            <a:r>
              <a:rPr lang="ru-RU" sz="3600" spc="-20" dirty="0"/>
              <a:t> 2024-2025</a:t>
            </a:r>
            <a:endParaRPr sz="36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996657"/>
              </p:ext>
            </p:extLst>
          </p:nvPr>
        </p:nvGraphicFramePr>
        <p:xfrm>
          <a:off x="3370197" y="1498264"/>
          <a:ext cx="8497190" cy="49165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4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96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8356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№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п/п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715645">
                        <a:lnSpc>
                          <a:spcPts val="1150"/>
                        </a:lnSpc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Место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проведения,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адрес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ts val="1150"/>
                        </a:lnSpc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Олимпиада</a:t>
                      </a:r>
                      <a:r>
                        <a:rPr sz="1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по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предмету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Дата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проведения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олимпиады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445">
                <a:tc>
                  <a:txBody>
                    <a:bodyPr/>
                    <a:lstStyle/>
                    <a:p>
                      <a:pPr marL="29845" algn="ctr">
                        <a:lnSpc>
                          <a:spcPts val="1165"/>
                        </a:lnSpc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7030A0"/>
                          </a:solidFill>
                        </a:rPr>
                        <a:t>ГБУ ДО «Ленинградский областной центр развития творчества одаренных детей и юношества «Интеллект»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искусству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(МХК)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32384" algn="ctr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11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080"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7030A0"/>
                          </a:solidFill>
                        </a:rPr>
                        <a:t>ГБУ ДО «Ленинградский областной центр развития творчества одаренных детей и юношества «Интеллект»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астрономии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R="32384" algn="ctr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15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815">
                <a:tc rowSpan="2">
                  <a:txBody>
                    <a:bodyPr/>
                    <a:lstStyle/>
                    <a:p>
                      <a:pPr marL="635" algn="ctr">
                        <a:lnSpc>
                          <a:spcPts val="1140"/>
                        </a:lnSpc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7030A0"/>
                          </a:solidFill>
                        </a:rPr>
                        <a:t>ГБУ ДО «Ленинградский областной центр развития творчества одаренных детей и юношества «Интеллект»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5244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обществознанию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31115" algn="ctr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16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63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32384" algn="ctr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17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815">
                <a:tc rowSpan="3"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ФГАОУ ВО</a:t>
                      </a:r>
                    </a:p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«Национальный исследовательский университет ИТМО»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55244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информатике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32384" algn="ctr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17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8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32384" algn="ctr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18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8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32384" algn="ctr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20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815">
                <a:tc rowSpan="2">
                  <a:txBody>
                    <a:bodyPr/>
                    <a:lstStyle/>
                    <a:p>
                      <a:pPr algn="ctr">
                        <a:lnSpc>
                          <a:spcPts val="1145"/>
                        </a:lnSpc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ФГБОУ ВО </a:t>
                      </a:r>
                    </a:p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«Санкт-Петербургский  государственный  университет»,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5244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химии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R="32384" algn="ctr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21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1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R="32384" algn="ctr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22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635" algn="ctr">
                        <a:lnSpc>
                          <a:spcPts val="1140"/>
                        </a:lnSpc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7030A0"/>
                          </a:solidFill>
                        </a:rPr>
                        <a:t>ГБУ ДО «Ленинградский областной центр развития творчества одаренных детей и юношества «Интеллект»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русскому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языку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R="32384" algn="ctr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23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815">
                <a:tc rowSpan="2">
                  <a:txBody>
                    <a:bodyPr/>
                    <a:lstStyle/>
                    <a:p>
                      <a:pPr algn="ctr">
                        <a:lnSpc>
                          <a:spcPts val="1145"/>
                        </a:lnSpc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7030A0"/>
                          </a:solidFill>
                        </a:rPr>
                        <a:t>ГБУ ДО «Ленинградский областной центр развития творчества одаренных детей и юношества «Интеллект»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5244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немецкому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языку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32384" algn="ctr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24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163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32384" algn="ctr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25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815">
                <a:tc rowSpan="2">
                  <a:txBody>
                    <a:bodyPr/>
                    <a:lstStyle/>
                    <a:p>
                      <a:pPr algn="ctr">
                        <a:lnSpc>
                          <a:spcPts val="1145"/>
                        </a:lnSpc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ФГАОУ ВО</a:t>
                      </a:r>
                    </a:p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«Санкт-Петербургский </a:t>
                      </a:r>
                    </a:p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Политехнический университет Петра Великого»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5244">
                        <a:lnSpc>
                          <a:spcPts val="116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физике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32384" algn="ctr">
                        <a:lnSpc>
                          <a:spcPts val="116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27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163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31115" algn="ctr">
                        <a:lnSpc>
                          <a:spcPts val="116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28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13080">
                <a:tc>
                  <a:txBody>
                    <a:bodyPr/>
                    <a:lstStyle/>
                    <a:p>
                      <a:pPr algn="ctr">
                        <a:lnSpc>
                          <a:spcPts val="1145"/>
                        </a:lnSpc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7030A0"/>
                          </a:solidFill>
                        </a:rPr>
                        <a:t>ГБУ ДО «Ленинградский областной центр развития творчества одаренных детей и юношества «Интеллект»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ts val="116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китайскому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языку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32384" algn="ctr">
                        <a:lnSpc>
                          <a:spcPts val="116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29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93CCAD0-5889-64DA-26C0-A48C0F74F08C}"/>
              </a:ext>
            </a:extLst>
          </p:cNvPr>
          <p:cNvSpPr txBox="1"/>
          <p:nvPr/>
        </p:nvSpPr>
        <p:spPr>
          <a:xfrm>
            <a:off x="4419600" y="1036599"/>
            <a:ext cx="60943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hlinkClick r:id="rId2"/>
              </a:rPr>
              <a:t>https://center-intellect.ru/vsosh/sroki-regionalnogo-etapa/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9631" y="76200"/>
            <a:ext cx="87077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График</a:t>
            </a:r>
            <a:r>
              <a:rPr sz="3600" spc="-85" dirty="0"/>
              <a:t> </a:t>
            </a:r>
            <a:r>
              <a:rPr sz="3600" dirty="0"/>
              <a:t>и</a:t>
            </a:r>
            <a:r>
              <a:rPr sz="3600" spc="-80" dirty="0"/>
              <a:t> </a:t>
            </a:r>
            <a:r>
              <a:rPr sz="3600" dirty="0"/>
              <a:t>места</a:t>
            </a:r>
            <a:r>
              <a:rPr sz="3600" spc="-90" dirty="0"/>
              <a:t> </a:t>
            </a:r>
            <a:r>
              <a:rPr sz="3600" dirty="0"/>
              <a:t>проведения</a:t>
            </a:r>
            <a:r>
              <a:rPr sz="3600" spc="-75" dirty="0"/>
              <a:t> </a:t>
            </a:r>
            <a:r>
              <a:rPr sz="3600" dirty="0"/>
              <a:t>РЭ</a:t>
            </a:r>
            <a:r>
              <a:rPr sz="3600" spc="-80" dirty="0"/>
              <a:t> </a:t>
            </a:r>
            <a:r>
              <a:rPr sz="3600" spc="-20" dirty="0"/>
              <a:t>ВсОШ</a:t>
            </a:r>
            <a:endParaRPr sz="36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120724"/>
              </p:ext>
            </p:extLst>
          </p:nvPr>
        </p:nvGraphicFramePr>
        <p:xfrm>
          <a:off x="3474224" y="821311"/>
          <a:ext cx="8378571" cy="59143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1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22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8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9289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№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п/п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60119">
                        <a:lnSpc>
                          <a:spcPts val="1150"/>
                        </a:lnSpc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Место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проведения,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адрес</a:t>
                      </a:r>
                      <a:endParaRPr sz="1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Олимпиада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по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предмету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140"/>
                        </a:lnSpc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Дата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проведения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олимпиады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233">
                <a:tc rowSpan="2">
                  <a:txBody>
                    <a:bodyPr/>
                    <a:lstStyle/>
                    <a:p>
                      <a:pPr marL="29845" algn="ctr">
                        <a:lnSpc>
                          <a:spcPts val="1150"/>
                        </a:lnSpc>
                      </a:pPr>
                      <a:r>
                        <a:rPr sz="10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7030A0"/>
                          </a:solidFill>
                        </a:rPr>
                        <a:t>ГБУ ДО «Ленинградский областной центр развития творчества одаренных детей и юношества «Интеллект»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5875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математике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31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19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233">
                <a:tc rowSpan="2">
                  <a:txBody>
                    <a:bodyPr/>
                    <a:lstStyle/>
                    <a:p>
                      <a:pPr marL="29845" algn="ctr">
                        <a:lnSpc>
                          <a:spcPts val="1150"/>
                        </a:lnSpc>
                      </a:pPr>
                      <a:r>
                        <a:rPr sz="10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ФГБОУ ВО</a:t>
                      </a:r>
                    </a:p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«Российский государственный педагогический университет им. А.И. Герцена»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5875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биологии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6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292">
                <a:tc>
                  <a:txBody>
                    <a:bodyPr/>
                    <a:lstStyle/>
                    <a:p>
                      <a:pPr marL="29845" algn="ctr">
                        <a:lnSpc>
                          <a:spcPts val="1150"/>
                        </a:lnSpc>
                      </a:pPr>
                      <a:r>
                        <a:rPr sz="10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АОУ ВО ЛО </a:t>
                      </a:r>
                    </a:p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«Государственный институт экономики, финансов, права и технологий»,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праву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233">
                <a:tc rowSpan="2">
                  <a:txBody>
                    <a:bodyPr/>
                    <a:lstStyle/>
                    <a:p>
                      <a:pPr marL="29845" algn="ctr">
                        <a:lnSpc>
                          <a:spcPts val="1155"/>
                        </a:lnSpc>
                      </a:pPr>
                      <a:r>
                        <a:rPr sz="10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ФГБОУ ВО </a:t>
                      </a:r>
                    </a:p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«Российский государственный педагогический университет им. А.И. Герцена», 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5875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истории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6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6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233">
                <a:tc rowSpan="2">
                  <a:txBody>
                    <a:bodyPr/>
                    <a:lstStyle/>
                    <a:p>
                      <a:pPr marL="29845" algn="ctr">
                        <a:lnSpc>
                          <a:spcPts val="1155"/>
                        </a:lnSpc>
                      </a:pPr>
                      <a:r>
                        <a:rPr sz="10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5875" marR="0" lvl="0" indent="0" algn="ctr" defTabSz="914400" eaLnBrk="1" fontAlgn="auto" latinLnBrk="0" hangingPunct="1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ГАУ</a:t>
                      </a:r>
                      <a:r>
                        <a:rPr lang="ru-RU" sz="1200" b="1" dirty="0">
                          <a:solidFill>
                            <a:srgbClr val="7030A0"/>
                          </a:solidFill>
                        </a:rPr>
                        <a:t>ГБУ ДО «Ленинградский областной центр развития творчества одаренных детей и юношества «Интеллект»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5875">
                        <a:lnSpc>
                          <a:spcPts val="114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48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французскому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587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языку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53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0571">
                <a:tc>
                  <a:txBody>
                    <a:bodyPr/>
                    <a:lstStyle/>
                    <a:p>
                      <a:pPr marL="29845" algn="ctr">
                        <a:lnSpc>
                          <a:spcPts val="1150"/>
                        </a:lnSpc>
                      </a:pPr>
                      <a:r>
                        <a:rPr sz="10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ФГБОУ ВО</a:t>
                      </a:r>
                    </a:p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«Российский государственный педагогический университет им. А.И. Герцена»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l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географии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11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467">
                <a:tc rowSpan="2">
                  <a:txBody>
                    <a:bodyPr/>
                    <a:lstStyle/>
                    <a:p>
                      <a:pPr marL="29845" algn="ctr">
                        <a:lnSpc>
                          <a:spcPts val="1155"/>
                        </a:lnSpc>
                      </a:pPr>
                      <a:r>
                        <a:rPr sz="10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5875" algn="ctr">
                        <a:lnSpc>
                          <a:spcPts val="1145"/>
                        </a:lnSpc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МОБУ «</a:t>
                      </a:r>
                      <a:r>
                        <a:rPr lang="ru-RU" sz="1200" b="1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Кудровская</a:t>
                      </a: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средняя общеобразовательная школа № 3» Всеволожского района, Ленинградская область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5875" algn="l">
                        <a:lnSpc>
                          <a:spcPts val="1145"/>
                        </a:lnSpc>
                        <a:tabLst>
                          <a:tab pos="375920" algn="l"/>
                        </a:tabLst>
                      </a:pPr>
                      <a:r>
                        <a:rPr sz="1200" spc="-25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физической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5875" algn="l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культуре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14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14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1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15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8166">
                <a:tc>
                  <a:txBody>
                    <a:bodyPr/>
                    <a:lstStyle/>
                    <a:p>
                      <a:pPr marL="29845" algn="ctr">
                        <a:lnSpc>
                          <a:spcPts val="1155"/>
                        </a:lnSpc>
                      </a:pPr>
                      <a:r>
                        <a:rPr sz="10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5875" marR="0" lvl="0" indent="0" algn="ctr" defTabSz="914400" eaLnBrk="1" fontAlgn="auto" latinLnBrk="0" hangingPunct="1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</a:rPr>
                        <a:t>ГБУ ДО «Ленинградский областной центр развития творчества одаренных детей и юношества «Интеллект»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l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литературе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17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4816">
                <a:tc>
                  <a:txBody>
                    <a:bodyPr/>
                    <a:lstStyle/>
                    <a:p>
                      <a:pPr marL="29845" algn="ctr">
                        <a:lnSpc>
                          <a:spcPts val="1155"/>
                        </a:lnSpc>
                      </a:pPr>
                      <a:r>
                        <a:rPr sz="10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5875" marR="0" lvl="0" indent="0" algn="ctr" defTabSz="914400" eaLnBrk="1" fontAlgn="auto" latinLnBrk="0" hangingPunct="1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ФГБОУ ВО «Санкт-Петербургский государственный университет промышленных технологий и дизайна», </a:t>
                      </a:r>
                    </a:p>
                    <a:p>
                      <a:pPr marL="15875" marR="0" lvl="0" indent="0" algn="ctr" defTabSz="914400" eaLnBrk="1" fontAlgn="auto" latinLnBrk="0" hangingPunct="1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МОБУ «Средняя общеобразовательная школа «Центр образования «Кудрово»,</a:t>
                      </a:r>
                    </a:p>
                    <a:p>
                      <a:pPr marL="15875" marR="0" lvl="0" indent="0" algn="ctr" defTabSz="914400" eaLnBrk="1" fontAlgn="auto" latinLnBrk="0" hangingPunct="1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5875" marR="0" lvl="0" indent="0" algn="ctr" defTabSz="914400" eaLnBrk="1" fontAlgn="auto" latinLnBrk="0" hangingPunct="1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ГБУ ДО «Ленинградский областной центр развития творчества одаренных детей и юношества «Интеллект», </a:t>
                      </a:r>
                    </a:p>
                    <a:p>
                      <a:pPr marL="15875" marR="0" lvl="0" indent="0" algn="ctr" defTabSz="914400" eaLnBrk="1" fontAlgn="auto" latinLnBrk="0" hangingPunct="1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5875" marR="0" lvl="0" indent="0" algn="ctr" defTabSz="914400" eaLnBrk="1" fontAlgn="auto" latinLnBrk="0" hangingPunct="1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ФГБОУ ВО «Санкт-Петербургский государственный университет промышленных технологий и дизайна»</a:t>
                      </a:r>
                    </a:p>
                    <a:p>
                      <a:pPr marL="15875" marR="0" lvl="0" indent="0" algn="ctr" defTabSz="914400" eaLnBrk="1" fontAlgn="auto" latinLnBrk="0" hangingPunct="1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5875" marR="0" lvl="0" indent="0" algn="ctr" defTabSz="914400" eaLnBrk="1" fontAlgn="auto" latinLnBrk="0" hangingPunct="1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5875" algn="l">
                        <a:lnSpc>
                          <a:spcPts val="1145"/>
                        </a:lnSpc>
                        <a:tabLst>
                          <a:tab pos="715645" algn="l"/>
                        </a:tabLst>
                      </a:pPr>
                      <a:r>
                        <a:rPr lang="ru-RU" sz="1200" spc="-25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lang="ru-RU"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 err="1">
                          <a:latin typeface="Calibri"/>
                          <a:cs typeface="Calibri"/>
                        </a:rPr>
                        <a:t>труду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15875" algn="l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(технологии)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6510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18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200" spc="-35" dirty="0">
                          <a:latin typeface="Calibri"/>
                          <a:cs typeface="Calibri"/>
                        </a:rPr>
                        <a:t>-19  февраля </a:t>
                      </a:r>
                    </a:p>
                    <a:p>
                      <a:pPr marL="16510">
                        <a:lnSpc>
                          <a:spcPts val="1155"/>
                        </a:lnSpc>
                      </a:pPr>
                      <a:r>
                        <a:rPr lang="ru-RU" sz="1200" spc="-35" dirty="0">
                          <a:latin typeface="Calibri"/>
                          <a:cs typeface="Calibri"/>
                        </a:rPr>
                        <a:t>                    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92270" y="377444"/>
            <a:ext cx="68586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График</a:t>
            </a:r>
            <a:r>
              <a:rPr sz="3600" spc="-114" dirty="0"/>
              <a:t> </a:t>
            </a:r>
            <a:r>
              <a:rPr sz="3600" dirty="0"/>
              <a:t>проведения</a:t>
            </a:r>
            <a:r>
              <a:rPr sz="3600" spc="-95" dirty="0"/>
              <a:t> </a:t>
            </a:r>
            <a:r>
              <a:rPr sz="3600" dirty="0"/>
              <a:t>РЭ</a:t>
            </a:r>
            <a:r>
              <a:rPr sz="3600" spc="-110" dirty="0"/>
              <a:t> </a:t>
            </a:r>
            <a:r>
              <a:rPr sz="3600" spc="-20" dirty="0"/>
              <a:t>ВсОШ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487529"/>
              </p:ext>
            </p:extLst>
          </p:nvPr>
        </p:nvGraphicFramePr>
        <p:xfrm>
          <a:off x="3459988" y="1066800"/>
          <a:ext cx="8351013" cy="52122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4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8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3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4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6607"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sz="10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№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п/п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634365">
                        <a:lnSpc>
                          <a:spcPts val="1150"/>
                        </a:lnSpc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Место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проведения,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адрес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1150"/>
                        </a:lnSpc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Олимпиада</a:t>
                      </a:r>
                      <a:r>
                        <a:rPr sz="10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по</a:t>
                      </a:r>
                      <a:r>
                        <a:rPr sz="10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предмету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140"/>
                        </a:lnSpc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Дата</a:t>
                      </a:r>
                      <a:r>
                        <a:rPr sz="10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проведения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олимпиады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24">
                <a:tc rowSpan="2">
                  <a:txBody>
                    <a:bodyPr/>
                    <a:lstStyle/>
                    <a:p>
                      <a:pPr marL="1270" algn="ctr">
                        <a:lnSpc>
                          <a:spcPts val="1165"/>
                        </a:lnSpc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19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ФГБОУ ВО </a:t>
                      </a:r>
                    </a:p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«Российский государственный педагогический университет им. А.И. Герцена», 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9055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экологии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20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9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21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924">
                <a:tc rowSpan="2">
                  <a:txBody>
                    <a:bodyPr/>
                    <a:lstStyle/>
                    <a:p>
                      <a:pPr marL="1270" algn="ctr">
                        <a:lnSpc>
                          <a:spcPts val="1165"/>
                        </a:lnSpc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7030A0"/>
                          </a:solidFill>
                        </a:rPr>
                        <a:t>ГБУ ДО «Ленинградский областной центр развития творчества одаренных детей и юношества «Интеллект»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9055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английскому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языку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15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24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9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25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924">
                <a:tc rowSpan="2">
                  <a:txBody>
                    <a:bodyPr/>
                    <a:lstStyle/>
                    <a:p>
                      <a:pPr marL="1270" algn="ctr">
                        <a:lnSpc>
                          <a:spcPts val="1165"/>
                        </a:lnSpc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«Российский государственный педагогический университет им. А.И. Герцена», 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9055">
                        <a:lnSpc>
                          <a:spcPts val="114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основам</a:t>
                      </a:r>
                      <a:r>
                        <a:rPr sz="1200" spc="1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безопасности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590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защиты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Родины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26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9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27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039">
                <a:tc>
                  <a:txBody>
                    <a:bodyPr/>
                    <a:lstStyle/>
                    <a:p>
                      <a:pPr marL="1270" algn="ctr">
                        <a:lnSpc>
                          <a:spcPts val="1165"/>
                        </a:lnSpc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22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АОУ ВО ЛО </a:t>
                      </a:r>
                    </a:p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«Государственный институт экономики, финансов, права и технологий»,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экономике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28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114">
                <a:tc rowSpan="2">
                  <a:txBody>
                    <a:bodyPr/>
                    <a:lstStyle/>
                    <a:p>
                      <a:pPr marL="1270" algn="ctr">
                        <a:lnSpc>
                          <a:spcPts val="1170"/>
                        </a:lnSpc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ФГАОУ ВО</a:t>
                      </a:r>
                    </a:p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«Санкт-Петербургский </a:t>
                      </a:r>
                    </a:p>
                    <a:p>
                      <a:pPr marL="0" algn="ctr"/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Политехнический университет Петра Великого», 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9055">
                        <a:lnSpc>
                          <a:spcPts val="1145"/>
                        </a:lnSpc>
                        <a:tabLst>
                          <a:tab pos="1141095" algn="l"/>
                        </a:tabLst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Олимпиада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имени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59055" marR="50165">
                        <a:lnSpc>
                          <a:spcPts val="121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Дж.</a:t>
                      </a:r>
                      <a:r>
                        <a:rPr sz="1200" spc="204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К.</a:t>
                      </a:r>
                      <a:r>
                        <a:rPr sz="1200" spc="21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Максвелла</a:t>
                      </a:r>
                      <a:r>
                        <a:rPr sz="1200" spc="21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учащихся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endParaRPr lang="ru-RU" sz="1200" spc="-15" dirty="0">
                        <a:latin typeface="Calibri"/>
                        <a:cs typeface="Calibri"/>
                      </a:endParaRPr>
                    </a:p>
                    <a:p>
                      <a:pPr marL="59055" marR="50165">
                        <a:lnSpc>
                          <a:spcPts val="121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7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8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классов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27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09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28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1039">
                <a:tc>
                  <a:txBody>
                    <a:bodyPr/>
                    <a:lstStyle/>
                    <a:p>
                      <a:pPr marL="1270" algn="ctr">
                        <a:lnSpc>
                          <a:spcPts val="1170"/>
                        </a:lnSpc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7030A0"/>
                          </a:solidFill>
                        </a:rPr>
                        <a:t>ГБУ ДО «Ленинградский областной центр развития творчества одаренных детей и юношества «Интеллект»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14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Олимпиады</a:t>
                      </a:r>
                      <a:r>
                        <a:rPr sz="1200" spc="19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имени</a:t>
                      </a:r>
                      <a:r>
                        <a:rPr sz="1200" spc="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ru-RU" sz="1200" spc="200" dirty="0">
                          <a:latin typeface="Calibri"/>
                          <a:cs typeface="Calibri"/>
                        </a:rPr>
                        <a:t>                </a:t>
                      </a:r>
                      <a:r>
                        <a:rPr sz="1200" spc="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В.Я.</a:t>
                      </a:r>
                      <a:r>
                        <a:rPr lang="ru-RU" sz="1200" spc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 err="1">
                          <a:latin typeface="Calibri"/>
                          <a:cs typeface="Calibri"/>
                        </a:rPr>
                        <a:t>Струве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15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114">
                <a:tc rowSpan="2">
                  <a:txBody>
                    <a:bodyPr/>
                    <a:lstStyle/>
                    <a:p>
                      <a:pPr marL="1270" algn="ctr">
                        <a:lnSpc>
                          <a:spcPts val="1170"/>
                        </a:lnSpc>
                      </a:pPr>
                      <a:r>
                        <a:rPr sz="10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7030A0"/>
                          </a:solidFill>
                        </a:rPr>
                        <a:t>ГБУ ДО «Ленинградский областной центр развития творчества одаренных детей и юношества «Интеллект»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9055">
                        <a:lnSpc>
                          <a:spcPts val="1145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Региональная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5905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математическая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5905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олимпиада</a:t>
                      </a:r>
                      <a:r>
                        <a:rPr sz="1200" spc="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им.</a:t>
                      </a:r>
                      <a:r>
                        <a:rPr sz="1200" spc="1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Леонарда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5905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Эйлера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16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31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января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710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155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 err="1">
                          <a:latin typeface="Calibri"/>
                          <a:cs typeface="Calibri"/>
                        </a:rPr>
                        <a:t>февраля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739" y="176911"/>
            <a:ext cx="11534648" cy="696600"/>
          </a:xfrm>
          <a:prstGeom prst="rect">
            <a:avLst/>
          </a:prstGeom>
        </p:spPr>
        <p:txBody>
          <a:bodyPr vert="horz" wrap="square" lIns="0" tIns="219963" rIns="0" bIns="0" rtlCol="0">
            <a:spAutoFit/>
          </a:bodyPr>
          <a:lstStyle/>
          <a:p>
            <a:pPr marL="3151505" algn="ctr">
              <a:lnSpc>
                <a:spcPts val="3679"/>
              </a:lnSpc>
              <a:spcBef>
                <a:spcPts val="105"/>
              </a:spcBef>
            </a:pPr>
            <a:r>
              <a:rPr dirty="0" err="1"/>
              <a:t>Процедура</a:t>
            </a:r>
            <a:r>
              <a:rPr spc="-60" dirty="0"/>
              <a:t> </a:t>
            </a:r>
            <a:r>
              <a:rPr spc="-10" dirty="0" err="1"/>
              <a:t>апелляции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3459479" y="2086355"/>
            <a:ext cx="8430895" cy="2246630"/>
          </a:xfrm>
          <a:custGeom>
            <a:avLst/>
            <a:gdLst/>
            <a:ahLst/>
            <a:cxnLst/>
            <a:rect l="l" t="t" r="r" b="b"/>
            <a:pathLst>
              <a:path w="8430895" h="2246629">
                <a:moveTo>
                  <a:pt x="0" y="2246376"/>
                </a:moveTo>
                <a:lnTo>
                  <a:pt x="8430768" y="2246376"/>
                </a:lnTo>
                <a:lnTo>
                  <a:pt x="8430768" y="0"/>
                </a:lnTo>
                <a:lnTo>
                  <a:pt x="0" y="0"/>
                </a:lnTo>
                <a:lnTo>
                  <a:pt x="0" y="2246376"/>
                </a:lnTo>
                <a:close/>
              </a:path>
            </a:pathLst>
          </a:custGeom>
          <a:ln w="9144">
            <a:solidFill>
              <a:srgbClr val="CC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544251" y="2086355"/>
            <a:ext cx="8261350" cy="261161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just">
              <a:lnSpc>
                <a:spcPct val="100000"/>
              </a:lnSpc>
              <a:spcBef>
                <a:spcPts val="105"/>
              </a:spcBef>
            </a:pPr>
            <a:r>
              <a:rPr lang="ru-RU" sz="2400" dirty="0">
                <a:solidFill>
                  <a:srgbClr val="0066CC"/>
                </a:solidFill>
                <a:latin typeface="Microsoft Sans Serif"/>
                <a:cs typeface="Microsoft Sans Serif"/>
              </a:rPr>
              <a:t>Участники регионального этапа олимпиады могут подать </a:t>
            </a:r>
            <a:r>
              <a:rPr sz="2400" dirty="0" err="1">
                <a:solidFill>
                  <a:srgbClr val="0066CC"/>
                </a:solidFill>
                <a:latin typeface="Microsoft Sans Serif"/>
                <a:cs typeface="Microsoft Sans Serif"/>
              </a:rPr>
              <a:t>заявление</a:t>
            </a:r>
            <a:r>
              <a:rPr sz="2400" spc="229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229" dirty="0">
                <a:solidFill>
                  <a:srgbClr val="0066CC"/>
                </a:solidFill>
                <a:latin typeface="Microsoft Sans Serif"/>
                <a:cs typeface="Microsoft Sans Serif"/>
              </a:rPr>
              <a:t>на показ работ и об</a:t>
            </a:r>
            <a:r>
              <a:rPr sz="2400" spc="2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0066CC"/>
                </a:solidFill>
                <a:latin typeface="Microsoft Sans Serif"/>
                <a:cs typeface="Microsoft Sans Serif"/>
              </a:rPr>
              <a:t>апелляции</a:t>
            </a:r>
            <a:r>
              <a:rPr sz="2400" spc="23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0066CC"/>
                </a:solidFill>
                <a:latin typeface="Microsoft Sans Serif"/>
                <a:cs typeface="Microsoft Sans Serif"/>
              </a:rPr>
              <a:t>о</a:t>
            </a:r>
            <a:r>
              <a:rPr sz="2400" spc="24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0066CC"/>
                </a:solidFill>
                <a:latin typeface="Microsoft Sans Serif"/>
                <a:cs typeface="Microsoft Sans Serif"/>
              </a:rPr>
              <a:t>несогласии</a:t>
            </a:r>
            <a:r>
              <a:rPr sz="2400" spc="22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400" spc="-50" dirty="0">
                <a:solidFill>
                  <a:srgbClr val="0066CC"/>
                </a:solidFill>
                <a:latin typeface="Microsoft Sans Serif"/>
                <a:cs typeface="Microsoft Sans Serif"/>
              </a:rPr>
              <a:t>с </a:t>
            </a:r>
            <a:r>
              <a:rPr sz="2400" dirty="0">
                <a:solidFill>
                  <a:srgbClr val="0066CC"/>
                </a:solidFill>
                <a:latin typeface="Microsoft Sans Serif"/>
                <a:cs typeface="Microsoft Sans Serif"/>
              </a:rPr>
              <a:t>выставленными</a:t>
            </a:r>
            <a:r>
              <a:rPr sz="2400" spc="445" dirty="0">
                <a:solidFill>
                  <a:srgbClr val="0066CC"/>
                </a:solidFill>
                <a:latin typeface="Microsoft Sans Serif"/>
                <a:cs typeface="Microsoft Sans Serif"/>
              </a:rPr>
              <a:t>  </a:t>
            </a:r>
            <a:r>
              <a:rPr sz="2400" dirty="0">
                <a:solidFill>
                  <a:srgbClr val="0066CC"/>
                </a:solidFill>
                <a:latin typeface="Microsoft Sans Serif"/>
                <a:cs typeface="Microsoft Sans Serif"/>
              </a:rPr>
              <a:t>баллами</a:t>
            </a:r>
            <a:r>
              <a:rPr sz="2400" spc="440" dirty="0">
                <a:solidFill>
                  <a:srgbClr val="0066CC"/>
                </a:solidFill>
                <a:latin typeface="Microsoft Sans Serif"/>
                <a:cs typeface="Microsoft Sans Serif"/>
              </a:rPr>
              <a:t>  </a:t>
            </a:r>
            <a:r>
              <a:rPr sz="2400" dirty="0">
                <a:solidFill>
                  <a:srgbClr val="0066CC"/>
                </a:solidFill>
                <a:latin typeface="Microsoft Sans Serif"/>
                <a:cs typeface="Microsoft Sans Serif"/>
              </a:rPr>
              <a:t>по</a:t>
            </a:r>
            <a:r>
              <a:rPr sz="2400" spc="450" dirty="0">
                <a:solidFill>
                  <a:srgbClr val="0066CC"/>
                </a:solidFill>
                <a:latin typeface="Microsoft Sans Serif"/>
                <a:cs typeface="Microsoft Sans Serif"/>
              </a:rPr>
              <a:t>  </a:t>
            </a:r>
            <a:r>
              <a:rPr sz="2400" dirty="0">
                <a:solidFill>
                  <a:srgbClr val="0066CC"/>
                </a:solidFill>
                <a:latin typeface="Microsoft Sans Serif"/>
                <a:cs typeface="Microsoft Sans Serif"/>
              </a:rPr>
              <a:t>утвержденной</a:t>
            </a:r>
            <a:r>
              <a:rPr sz="2400" spc="440" dirty="0">
                <a:solidFill>
                  <a:srgbClr val="0066CC"/>
                </a:solidFill>
                <a:latin typeface="Microsoft Sans Serif"/>
                <a:cs typeface="Microsoft Sans Serif"/>
              </a:rPr>
              <a:t>  </a:t>
            </a:r>
            <a:r>
              <a:rPr sz="2400" dirty="0">
                <a:solidFill>
                  <a:srgbClr val="0066CC"/>
                </a:solidFill>
                <a:latin typeface="Microsoft Sans Serif"/>
                <a:cs typeface="Microsoft Sans Serif"/>
              </a:rPr>
              <a:t>форме</a:t>
            </a:r>
            <a:r>
              <a:rPr sz="2400" spc="450" dirty="0">
                <a:solidFill>
                  <a:srgbClr val="0066CC"/>
                </a:solidFill>
                <a:latin typeface="Microsoft Sans Serif"/>
                <a:cs typeface="Microsoft Sans Serif"/>
              </a:rPr>
              <a:t>  </a:t>
            </a:r>
            <a:r>
              <a:rPr sz="2400" dirty="0">
                <a:solidFill>
                  <a:srgbClr val="0066CC"/>
                </a:solidFill>
                <a:latin typeface="Microsoft Sans Serif"/>
                <a:cs typeface="Microsoft Sans Serif"/>
              </a:rPr>
              <a:t>на</a:t>
            </a:r>
            <a:r>
              <a:rPr sz="2400" spc="445" dirty="0">
                <a:solidFill>
                  <a:srgbClr val="0066CC"/>
                </a:solidFill>
                <a:latin typeface="Microsoft Sans Serif"/>
                <a:cs typeface="Microsoft Sans Serif"/>
              </a:rPr>
              <a:t>  </a:t>
            </a:r>
            <a:r>
              <a:rPr sz="2400" spc="-10" dirty="0">
                <a:solidFill>
                  <a:srgbClr val="0066CC"/>
                </a:solidFill>
                <a:latin typeface="Microsoft Sans Serif"/>
                <a:cs typeface="Microsoft Sans Serif"/>
              </a:rPr>
              <a:t>адрес </a:t>
            </a:r>
            <a:r>
              <a:rPr sz="2400" spc="-10" dirty="0" err="1">
                <a:solidFill>
                  <a:srgbClr val="0066CC"/>
                </a:solidFill>
                <a:latin typeface="Microsoft Sans Serif"/>
                <a:cs typeface="Microsoft Sans Serif"/>
              </a:rPr>
              <a:t>электронной</a:t>
            </a:r>
            <a:r>
              <a:rPr sz="2400" spc="-114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400" dirty="0" err="1">
                <a:solidFill>
                  <a:srgbClr val="0066CC"/>
                </a:solidFill>
                <a:latin typeface="Microsoft Sans Serif"/>
                <a:cs typeface="Microsoft Sans Serif"/>
              </a:rPr>
              <a:t>почты</a:t>
            </a:r>
            <a:r>
              <a:rPr lang="ru-RU" sz="2400" dirty="0">
                <a:solidFill>
                  <a:srgbClr val="0066CC"/>
                </a:solidFill>
                <a:latin typeface="Microsoft Sans Serif"/>
                <a:cs typeface="Microsoft Sans Serif"/>
              </a:rPr>
              <a:t>:</a:t>
            </a:r>
            <a:r>
              <a:rPr sz="2400" spc="-10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lang="en-US" sz="2400" u="sng" spc="-10" dirty="0">
                <a:solidFill>
                  <a:schemeClr val="accent2">
                    <a:lumMod val="75000"/>
                  </a:schemeClr>
                </a:solidFill>
                <a:uFill>
                  <a:solidFill>
                    <a:srgbClr val="0462C1"/>
                  </a:solidFill>
                </a:uFill>
                <a:latin typeface="Microsoft Sans Serif"/>
                <a:cs typeface="Microsoft Sans Serif"/>
              </a:rPr>
              <a:t>nmo@center-intellect.ru</a:t>
            </a:r>
            <a:endParaRPr sz="2400" dirty="0">
              <a:solidFill>
                <a:schemeClr val="accent2">
                  <a:lumMod val="75000"/>
                </a:schemeClr>
              </a:solidFill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2400" dirty="0">
              <a:latin typeface="Microsoft Sans Serif"/>
              <a:cs typeface="Microsoft Sans Serif"/>
            </a:endParaRPr>
          </a:p>
          <a:p>
            <a:pPr algn="just">
              <a:lnSpc>
                <a:spcPct val="100000"/>
              </a:lnSpc>
            </a:pPr>
            <a:r>
              <a:rPr sz="2400" spc="-20" dirty="0">
                <a:solidFill>
                  <a:srgbClr val="0066CC"/>
                </a:solidFill>
                <a:latin typeface="Microsoft Sans Serif"/>
                <a:cs typeface="Microsoft Sans Serif"/>
              </a:rPr>
              <a:t>Тема</a:t>
            </a:r>
            <a:r>
              <a:rPr sz="2400" spc="-85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0066CC"/>
                </a:solidFill>
                <a:latin typeface="Microsoft Sans Serif"/>
                <a:cs typeface="Microsoft Sans Serif"/>
              </a:rPr>
              <a:t>письма:</a:t>
            </a:r>
            <a:r>
              <a:rPr sz="2400" spc="-100" dirty="0">
                <a:solidFill>
                  <a:srgbClr val="0066CC"/>
                </a:solidFill>
                <a:latin typeface="Microsoft Sans Serif"/>
                <a:cs typeface="Microsoft Sans Serif"/>
              </a:rPr>
              <a:t> </a:t>
            </a:r>
            <a:r>
              <a:rPr sz="2400" dirty="0">
                <a:solidFill>
                  <a:srgbClr val="00B050"/>
                </a:solidFill>
                <a:latin typeface="Microsoft Sans Serif"/>
                <a:cs typeface="Microsoft Sans Serif"/>
              </a:rPr>
              <a:t>«</a:t>
            </a:r>
            <a:r>
              <a:rPr sz="2400" b="1" dirty="0">
                <a:solidFill>
                  <a:srgbClr val="00B050"/>
                </a:solidFill>
                <a:latin typeface="Arial"/>
                <a:cs typeface="Arial"/>
              </a:rPr>
              <a:t>Апелляция</a:t>
            </a:r>
            <a:r>
              <a:rPr sz="2400" dirty="0">
                <a:solidFill>
                  <a:srgbClr val="00B050"/>
                </a:solidFill>
                <a:latin typeface="Microsoft Sans Serif"/>
                <a:cs typeface="Microsoft Sans Serif"/>
              </a:rPr>
              <a:t>.</a:t>
            </a:r>
            <a:r>
              <a:rPr sz="2400" spc="-110" dirty="0">
                <a:solidFill>
                  <a:srgbClr val="00B050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00B050"/>
                </a:solidFill>
                <a:latin typeface="Microsoft Sans Serif"/>
                <a:cs typeface="Microsoft Sans Serif"/>
              </a:rPr>
              <a:t>Название</a:t>
            </a:r>
            <a:r>
              <a:rPr sz="2400" spc="-100" dirty="0">
                <a:solidFill>
                  <a:srgbClr val="00B050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00B050"/>
                </a:solidFill>
                <a:latin typeface="Microsoft Sans Serif"/>
                <a:cs typeface="Microsoft Sans Serif"/>
              </a:rPr>
              <a:t>предмета»</a:t>
            </a:r>
            <a:endParaRPr sz="2400" dirty="0">
              <a:solidFill>
                <a:srgbClr val="00B050"/>
              </a:solidFill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</TotalTime>
  <Words>1824</Words>
  <Application>Microsoft Office PowerPoint</Application>
  <PresentationFormat>Широкоэкранный</PresentationFormat>
  <Paragraphs>296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Microsoft Sans Serif</vt:lpstr>
      <vt:lpstr>Times New Roman</vt:lpstr>
      <vt:lpstr>Verdana</vt:lpstr>
      <vt:lpstr>Wingdings</vt:lpstr>
      <vt:lpstr>Office Theme</vt:lpstr>
      <vt:lpstr>Региональный этап всероссийской олимпиады школьников 2024/2025 учебный год</vt:lpstr>
      <vt:lpstr>НОРМАТИВНО ПРАВОВЫЕ ДОКУМЕНТЫ</vt:lpstr>
      <vt:lpstr>НОРМАТИВНО ПРАВОВЫЕ ДОКУМЕНТЫ</vt:lpstr>
      <vt:lpstr>Региональный этап ВсОШ</vt:lpstr>
      <vt:lpstr>ПАМЯТКА УЧАСТНИКА РЭ ВсОШ</vt:lpstr>
      <vt:lpstr>График и места проведения РЭ ВсОШ 2024-2025</vt:lpstr>
      <vt:lpstr>График и места проведения РЭ ВсОШ</vt:lpstr>
      <vt:lpstr>График проведения РЭ ВсОШ</vt:lpstr>
      <vt:lpstr>Процедура апелляции</vt:lpstr>
      <vt:lpstr>Проживание</vt:lpstr>
      <vt:lpstr>Питание</vt:lpstr>
      <vt:lpstr>                                    Малая областная олимпиада    </vt:lpstr>
      <vt:lpstr>МЕСТА ПРОВЕДЕНИЯ МО</vt:lpstr>
      <vt:lpstr>МЕСТА ПРОВЕДЕНИЯ МО</vt:lpstr>
      <vt:lpstr>МЕСТА ПРОВЕДЕНИЯ МО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Макарова Николаевна</dc:creator>
  <cp:lastModifiedBy>Admin</cp:lastModifiedBy>
  <cp:revision>17</cp:revision>
  <dcterms:created xsi:type="dcterms:W3CDTF">2024-12-26T20:33:28Z</dcterms:created>
  <dcterms:modified xsi:type="dcterms:W3CDTF">2025-01-09T12:16:12Z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2024-12-26T00:00:00Z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2024-12-26T00:00:00Z</vt:filetime>
  </property>
  <property fmtid="{D5CDD505-2E9C-101B-9397-08002B2CF9AE}" pid="5" name="Producer">
    <vt:lpwstr>Microsoft® PowerPoint® 2016</vt:lpwstr>
  </property>
</Properties>
</file>